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2" r:id="rId2"/>
    <p:sldId id="304" r:id="rId3"/>
    <p:sldId id="272" r:id="rId4"/>
    <p:sldId id="256" r:id="rId5"/>
    <p:sldId id="297" r:id="rId6"/>
    <p:sldId id="300" r:id="rId7"/>
    <p:sldId id="305" r:id="rId8"/>
    <p:sldId id="307" r:id="rId9"/>
    <p:sldId id="331" r:id="rId10"/>
    <p:sldId id="283" r:id="rId11"/>
    <p:sldId id="308" r:id="rId12"/>
    <p:sldId id="306" r:id="rId13"/>
    <p:sldId id="275" r:id="rId14"/>
    <p:sldId id="330" r:id="rId15"/>
    <p:sldId id="327" r:id="rId16"/>
    <p:sldId id="328" r:id="rId17"/>
    <p:sldId id="329" r:id="rId18"/>
    <p:sldId id="323" r:id="rId19"/>
    <p:sldId id="311" r:id="rId20"/>
    <p:sldId id="312" r:id="rId21"/>
    <p:sldId id="314" r:id="rId22"/>
    <p:sldId id="313" r:id="rId23"/>
    <p:sldId id="324" r:id="rId24"/>
    <p:sldId id="325" r:id="rId25"/>
    <p:sldId id="326" r:id="rId26"/>
    <p:sldId id="315" r:id="rId27"/>
    <p:sldId id="316" r:id="rId28"/>
    <p:sldId id="317" r:id="rId29"/>
    <p:sldId id="318" r:id="rId30"/>
    <p:sldId id="322" r:id="rId31"/>
    <p:sldId id="319" r:id="rId32"/>
    <p:sldId id="320" r:id="rId33"/>
    <p:sldId id="33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65891" autoAdjust="0"/>
  </p:normalViewPr>
  <p:slideViewPr>
    <p:cSldViewPr>
      <p:cViewPr>
        <p:scale>
          <a:sx n="80" d="100"/>
          <a:sy n="80" d="100"/>
        </p:scale>
        <p:origin x="-247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62061185615388"/>
          <c:y val="4.9330391614113574E-2"/>
          <c:w val="0.52291873161734026"/>
          <c:h val="0.7724126221790335"/>
        </c:manualLayout>
      </c:layout>
      <c:radarChart>
        <c:radarStyle val="filled"/>
        <c:varyColors val="0"/>
        <c:ser>
          <c:idx val="2"/>
          <c:order val="2"/>
          <c:spPr>
            <a:ln w="25400">
              <a:noFill/>
            </a:ln>
          </c:spPr>
          <c:cat>
            <c:strRef>
              <c:f>Лист1!$F$3:$F$14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Лист1!$G$3:$G$14</c:f>
              <c:numCache>
                <c:formatCode>General</c:formatCode>
                <c:ptCount val="12"/>
                <c:pt idx="0">
                  <c:v>14.8</c:v>
                </c:pt>
                <c:pt idx="1">
                  <c:v>19.899999999999999</c:v>
                </c:pt>
                <c:pt idx="2">
                  <c:v>23.3</c:v>
                </c:pt>
                <c:pt idx="3">
                  <c:v>17.399999999999999</c:v>
                </c:pt>
                <c:pt idx="4">
                  <c:v>15.3</c:v>
                </c:pt>
                <c:pt idx="5">
                  <c:v>10.4</c:v>
                </c:pt>
                <c:pt idx="6">
                  <c:v>7.7</c:v>
                </c:pt>
                <c:pt idx="7">
                  <c:v>6.5</c:v>
                </c:pt>
                <c:pt idx="8">
                  <c:v>6.3</c:v>
                </c:pt>
                <c:pt idx="9">
                  <c:v>7</c:v>
                </c:pt>
                <c:pt idx="10">
                  <c:v>8.4</c:v>
                </c:pt>
                <c:pt idx="11">
                  <c:v>12.3</c:v>
                </c:pt>
              </c:numCache>
            </c:numRef>
          </c:val>
        </c:ser>
        <c:ser>
          <c:idx val="3"/>
          <c:order val="3"/>
          <c:spPr>
            <a:ln w="25400">
              <a:noFill/>
            </a:ln>
          </c:spPr>
          <c:cat>
            <c:strRef>
              <c:f>Лист1!$F$3:$F$14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Лист1!$H$3:$H$14</c:f>
              <c:numCache>
                <c:formatCode>General</c:formatCode>
                <c:ptCount val="12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</c:ser>
        <c:ser>
          <c:idx val="0"/>
          <c:order val="0"/>
          <c:cat>
            <c:strRef>
              <c:f>Лист1!$F$3:$F$14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Лист1!$G$3:$G$14</c:f>
              <c:numCache>
                <c:formatCode>General</c:formatCode>
                <c:ptCount val="12"/>
                <c:pt idx="0">
                  <c:v>14.8</c:v>
                </c:pt>
                <c:pt idx="1">
                  <c:v>19.899999999999999</c:v>
                </c:pt>
                <c:pt idx="2">
                  <c:v>23.3</c:v>
                </c:pt>
                <c:pt idx="3">
                  <c:v>17.399999999999999</c:v>
                </c:pt>
                <c:pt idx="4">
                  <c:v>15.3</c:v>
                </c:pt>
                <c:pt idx="5">
                  <c:v>10.4</c:v>
                </c:pt>
                <c:pt idx="6">
                  <c:v>7.7</c:v>
                </c:pt>
                <c:pt idx="7">
                  <c:v>6.5</c:v>
                </c:pt>
                <c:pt idx="8">
                  <c:v>6.3</c:v>
                </c:pt>
                <c:pt idx="9">
                  <c:v>7</c:v>
                </c:pt>
                <c:pt idx="10">
                  <c:v>8.4</c:v>
                </c:pt>
                <c:pt idx="11">
                  <c:v>12.3</c:v>
                </c:pt>
              </c:numCache>
            </c:numRef>
          </c:val>
        </c:ser>
        <c:ser>
          <c:idx val="1"/>
          <c:order val="1"/>
          <c:cat>
            <c:strRef>
              <c:f>Лист1!$F$3:$F$14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Лист1!$H$3:$H$14</c:f>
              <c:numCache>
                <c:formatCode>General</c:formatCode>
                <c:ptCount val="12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861952"/>
        <c:axId val="139531392"/>
      </c:radarChart>
      <c:catAx>
        <c:axId val="138861952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ru-RU"/>
          </a:p>
        </c:txPr>
        <c:crossAx val="139531392"/>
        <c:crosses val="autoZero"/>
        <c:auto val="1"/>
        <c:lblAlgn val="ctr"/>
        <c:lblOffset val="100"/>
        <c:noMultiLvlLbl val="0"/>
      </c:catAx>
      <c:valAx>
        <c:axId val="139531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8861952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>
        <a:alpha val="71000"/>
      </a:prst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/>
      <c:radarChart>
        <c:radarStyle val="filled"/>
        <c:varyColors val="0"/>
        <c:ser>
          <c:idx val="0"/>
          <c:order val="0"/>
          <c:cat>
            <c:strRef>
              <c:f>Лист1!$F$20:$F$31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Лист1!$G$20:$G$31</c:f>
              <c:numCache>
                <c:formatCode>General</c:formatCode>
                <c:ptCount val="12"/>
                <c:pt idx="0">
                  <c:v>9</c:v>
                </c:pt>
                <c:pt idx="1">
                  <c:v>9</c:v>
                </c:pt>
                <c:pt idx="2">
                  <c:v>7</c:v>
                </c:pt>
                <c:pt idx="3">
                  <c:v>6</c:v>
                </c:pt>
                <c:pt idx="4">
                  <c:v>5.8</c:v>
                </c:pt>
                <c:pt idx="5">
                  <c:v>12.4</c:v>
                </c:pt>
                <c:pt idx="6">
                  <c:v>15.5</c:v>
                </c:pt>
                <c:pt idx="7">
                  <c:v>16.899999999999999</c:v>
                </c:pt>
                <c:pt idx="8">
                  <c:v>19.5</c:v>
                </c:pt>
                <c:pt idx="9">
                  <c:v>18.5</c:v>
                </c:pt>
                <c:pt idx="10">
                  <c:v>15</c:v>
                </c:pt>
                <c:pt idx="11">
                  <c:v>11</c:v>
                </c:pt>
              </c:numCache>
            </c:numRef>
          </c:val>
        </c:ser>
        <c:ser>
          <c:idx val="1"/>
          <c:order val="1"/>
          <c:cat>
            <c:strRef>
              <c:f>Лист1!$F$20:$F$31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Лист1!$H$20:$H$31</c:f>
              <c:numCache>
                <c:formatCode>General</c:formatCode>
                <c:ptCount val="12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555968"/>
        <c:axId val="139557504"/>
      </c:radarChart>
      <c:catAx>
        <c:axId val="13955596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39557504"/>
        <c:crosses val="autoZero"/>
        <c:auto val="1"/>
        <c:lblAlgn val="ctr"/>
        <c:lblOffset val="100"/>
        <c:noMultiLvlLbl val="0"/>
      </c:catAx>
      <c:valAx>
        <c:axId val="139557504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39555968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>
        <a:alpha val="77000"/>
      </a:prstClr>
    </a:solidFill>
  </c:spPr>
  <c:txPr>
    <a:bodyPr/>
    <a:lstStyle/>
    <a:p>
      <a:pPr>
        <a:defRPr b="1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4883359253499299E-2"/>
                  <c:y val="-2.0926756352765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Klebsiella</c:v>
                </c:pt>
                <c:pt idx="1">
                  <c:v>Staphylococcus aureus</c:v>
                </c:pt>
                <c:pt idx="2">
                  <c:v>Citrobacter</c:v>
                </c:pt>
                <c:pt idx="3">
                  <c:v>Enterobacter</c:v>
                </c:pt>
                <c:pt idx="4">
                  <c:v>Proteus</c:v>
                </c:pt>
                <c:pt idx="5">
                  <c:v>Микст-инфицирование УПМ</c:v>
                </c:pt>
                <c:pt idx="6">
                  <c:v>Pseudomonas</c:v>
                </c:pt>
                <c:pt idx="7">
                  <c:v>Campylobacter</c:v>
                </c:pt>
                <c:pt idx="8">
                  <c:v>Escherichia coli</c:v>
                </c:pt>
                <c:pt idx="9">
                  <c:v>Clostridium</c:v>
                </c:pt>
                <c:pt idx="10">
                  <c:v>Hafnia</c:v>
                </c:pt>
                <c:pt idx="11">
                  <c:v>Morganella</c:v>
                </c:pt>
                <c:pt idx="12">
                  <c:v>Comamonas</c:v>
                </c:pt>
                <c:pt idx="13">
                  <c:v>Прочие УПМ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29.7</c:v>
                </c:pt>
                <c:pt idx="1">
                  <c:v>15.4</c:v>
                </c:pt>
                <c:pt idx="2">
                  <c:v>17.7</c:v>
                </c:pt>
                <c:pt idx="3">
                  <c:v>9.1</c:v>
                </c:pt>
                <c:pt idx="4">
                  <c:v>10.4</c:v>
                </c:pt>
                <c:pt idx="5">
                  <c:v>5.3</c:v>
                </c:pt>
                <c:pt idx="6">
                  <c:v>7.5</c:v>
                </c:pt>
                <c:pt idx="7">
                  <c:v>0.1</c:v>
                </c:pt>
                <c:pt idx="8">
                  <c:v>3.3</c:v>
                </c:pt>
                <c:pt idx="9">
                  <c:v>0.30000000000000032</c:v>
                </c:pt>
                <c:pt idx="10">
                  <c:v>0.60000000000000064</c:v>
                </c:pt>
                <c:pt idx="11">
                  <c:v>0.2</c:v>
                </c:pt>
                <c:pt idx="12">
                  <c:v>0.1</c:v>
                </c:pt>
                <c:pt idx="13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 г.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3.1104199066874092E-2"/>
                  <c:y val="-1.195814648729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2.6956972524624336E-2"/>
                  <c:y val="-5.97907324364725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8.2944530844997408E-3"/>
                  <c:y val="-2.6905829596412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Klebsiella</c:v>
                </c:pt>
                <c:pt idx="1">
                  <c:v>Staphylococcus aureus</c:v>
                </c:pt>
                <c:pt idx="2">
                  <c:v>Citrobacter</c:v>
                </c:pt>
                <c:pt idx="3">
                  <c:v>Enterobacter</c:v>
                </c:pt>
                <c:pt idx="4">
                  <c:v>Proteus</c:v>
                </c:pt>
                <c:pt idx="5">
                  <c:v>Микст-инфицирование УПМ</c:v>
                </c:pt>
                <c:pt idx="6">
                  <c:v>Pseudomonas</c:v>
                </c:pt>
                <c:pt idx="7">
                  <c:v>Campylobacter</c:v>
                </c:pt>
                <c:pt idx="8">
                  <c:v>Escherichia coli</c:v>
                </c:pt>
                <c:pt idx="9">
                  <c:v>Clostridium</c:v>
                </c:pt>
                <c:pt idx="10">
                  <c:v>Hafnia</c:v>
                </c:pt>
                <c:pt idx="11">
                  <c:v>Morganella</c:v>
                </c:pt>
                <c:pt idx="12">
                  <c:v>Comamonas</c:v>
                </c:pt>
                <c:pt idx="13">
                  <c:v>Прочие УПМ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32.57</c:v>
                </c:pt>
                <c:pt idx="1">
                  <c:v>16.279999999999987</c:v>
                </c:pt>
                <c:pt idx="2">
                  <c:v>13.91</c:v>
                </c:pt>
                <c:pt idx="3">
                  <c:v>8.26</c:v>
                </c:pt>
                <c:pt idx="4">
                  <c:v>8.18</c:v>
                </c:pt>
                <c:pt idx="5">
                  <c:v>6.88</c:v>
                </c:pt>
                <c:pt idx="6">
                  <c:v>6.73</c:v>
                </c:pt>
                <c:pt idx="7">
                  <c:v>3.67</c:v>
                </c:pt>
                <c:pt idx="8">
                  <c:v>2.14</c:v>
                </c:pt>
                <c:pt idx="9">
                  <c:v>0.38000000000000117</c:v>
                </c:pt>
                <c:pt idx="10">
                  <c:v>0.31000000000000105</c:v>
                </c:pt>
                <c:pt idx="11">
                  <c:v>0.23</c:v>
                </c:pt>
                <c:pt idx="12">
                  <c:v>0.15000000000000024</c:v>
                </c:pt>
                <c:pt idx="13">
                  <c:v>0.31000000000000105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225536"/>
        <c:axId val="204227328"/>
      </c:barChart>
      <c:catAx>
        <c:axId val="204225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4227328"/>
        <c:crosses val="autoZero"/>
        <c:auto val="1"/>
        <c:lblAlgn val="ctr"/>
        <c:lblOffset val="100"/>
        <c:noMultiLvlLbl val="0"/>
      </c:catAx>
      <c:valAx>
        <c:axId val="20422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422553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53646414541049159"/>
          <c:y val="0.51190726157480571"/>
          <c:w val="0.41801669405513847"/>
          <c:h val="7.0367878106756571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8064A2">
            <a:lumMod val="60000"/>
            <a:lumOff val="40000"/>
            <a:alpha val="58000"/>
          </a:srgbClr>
        </a:gs>
        <a:gs pos="50000">
          <a:srgbClr val="4BACC6">
            <a:lumMod val="40000"/>
            <a:lumOff val="60000"/>
          </a:srgbClr>
        </a:gs>
        <a:gs pos="100000">
          <a:srgbClr val="FFFF00">
            <a:alpha val="33000"/>
          </a:srgbClr>
        </a:gs>
      </a:gsLst>
      <a:lin ang="5400000" scaled="0"/>
    </a:gradFill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0.53719</cdr:x>
      <cdr:y>0.58333</cdr:y>
    </cdr:from>
    <cdr:to>
      <cdr:x>0.97521</cdr:x>
      <cdr:y>0.70238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43470" y="3500462"/>
          <a:ext cx="3786214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Структура бактериальных инфекций в 2012-2013гг. В %</a:t>
          </a:r>
          <a:endParaRPr lang="ru-RU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FF383-49D4-4AC8-A81B-CCE71AE70C54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4452F-B1B8-4C0D-B66E-8A1DA256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1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1.  Название темы</a:t>
            </a:r>
            <a:r>
              <a:rPr lang="ru-RU" baseline="0" dirty="0" smtClean="0"/>
              <a:t> гигиенического обучения и воспитания – «Профилактика инфекционных и паразитарных заболеваний».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Слайд № 10. Из истории</a:t>
            </a:r>
            <a:r>
              <a:rPr lang="ru-RU" baseline="0" dirty="0" smtClean="0"/>
              <a:t> известно, что </a:t>
            </a:r>
            <a:r>
              <a:rPr lang="ru-RU" sz="1200" dirty="0" smtClean="0">
                <a:solidFill>
                  <a:srgbClr val="FFFF00"/>
                </a:solidFill>
              </a:rPr>
              <a:t>лица , не имеющие клинических симптомов инфекционного заболевания, могут быть здоровыми носителями</a:t>
            </a:r>
            <a:r>
              <a:rPr lang="ru-RU" sz="1200" baseline="0" dirty="0" smtClean="0">
                <a:solidFill>
                  <a:srgbClr val="FFFF00"/>
                </a:solidFill>
              </a:rPr>
              <a:t> </a:t>
            </a:r>
            <a:r>
              <a:rPr lang="ru-RU" sz="1200" dirty="0" smtClean="0">
                <a:solidFill>
                  <a:srgbClr val="FFFF00"/>
                </a:solidFill>
              </a:rPr>
              <a:t>различных бактерий и вирусов!!!  Они могут  стать источниками инфекции для большого числа людей при несоблюдении  элементарных гигиенических правил. </a:t>
            </a:r>
            <a:r>
              <a:rPr lang="ru-RU" sz="1200" b="1" dirty="0" smtClean="0">
                <a:solidFill>
                  <a:schemeClr val="bg1"/>
                </a:solidFill>
              </a:rPr>
              <a:t>Мария </a:t>
            </a:r>
            <a:r>
              <a:rPr lang="ru-RU" sz="1200" b="1" dirty="0" err="1" smtClean="0">
                <a:solidFill>
                  <a:schemeClr val="bg1"/>
                </a:solidFill>
              </a:rPr>
              <a:t>Маллон</a:t>
            </a:r>
            <a:r>
              <a:rPr lang="ru-RU" sz="1200" b="1" dirty="0" smtClean="0">
                <a:solidFill>
                  <a:schemeClr val="bg1"/>
                </a:solidFill>
              </a:rPr>
              <a:t>  (</a:t>
            </a:r>
            <a:r>
              <a:rPr lang="ru-RU" sz="1200" dirty="0" smtClean="0">
                <a:solidFill>
                  <a:schemeClr val="bg1"/>
                </a:solidFill>
              </a:rPr>
              <a:t>известная как </a:t>
            </a:r>
            <a:r>
              <a:rPr lang="ru-RU" sz="1200" dirty="0" err="1" smtClean="0">
                <a:solidFill>
                  <a:schemeClr val="bg1"/>
                </a:solidFill>
              </a:rPr>
              <a:t>Тифо́зная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Мэ́ри</a:t>
            </a:r>
            <a:r>
              <a:rPr lang="ru-RU" sz="1200" dirty="0" smtClean="0">
                <a:solidFill>
                  <a:schemeClr val="bg1"/>
                </a:solidFill>
              </a:rPr>
              <a:t>, США). Являлась здоровым носителем сальмонеллы брюшного тифа. За время её работы поваром от неё заразились </a:t>
            </a:r>
            <a:r>
              <a:rPr lang="ru-RU" sz="1200" b="1" u="sng" dirty="0" smtClean="0">
                <a:solidFill>
                  <a:schemeClr val="bg1"/>
                </a:solidFill>
              </a:rPr>
              <a:t>47  человек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b="1" u="sng" dirty="0" smtClean="0">
                <a:solidFill>
                  <a:schemeClr val="bg1"/>
                </a:solidFill>
              </a:rPr>
              <a:t>трое из заболевших умерли</a:t>
            </a:r>
            <a:r>
              <a:rPr lang="ru-RU" sz="1200" dirty="0" smtClean="0">
                <a:solidFill>
                  <a:schemeClr val="bg1"/>
                </a:solidFill>
              </a:rPr>
              <a:t>. Власти штата Нью-Йорк  изолировали её на три года для  прохождения лечения на  небольшом островке вблизи Нью-Йорка - </a:t>
            </a:r>
            <a:r>
              <a:rPr lang="ru-RU" sz="1200" dirty="0" err="1" smtClean="0">
                <a:solidFill>
                  <a:schemeClr val="bg1"/>
                </a:solidFill>
              </a:rPr>
              <a:t>Норт-Бразер</a:t>
            </a:r>
            <a:r>
              <a:rPr lang="ru-RU" sz="1200" dirty="0" smtClean="0">
                <a:solidFill>
                  <a:schemeClr val="bg1"/>
                </a:solidFill>
              </a:rPr>
              <a:t>  . Приняв присягу об отстранении от работы в качестве повара,  была освобождена и вернулась на материк. Спустя некоторое время она под псевдонимом Мэри Браун вновь стала работать поваром и в  последующем </a:t>
            </a:r>
            <a:r>
              <a:rPr lang="ru-RU" sz="1200" b="1" u="sng" dirty="0" smtClean="0">
                <a:solidFill>
                  <a:schemeClr val="bg1"/>
                </a:solidFill>
              </a:rPr>
              <a:t>заразила ещё  25 человек</a:t>
            </a:r>
            <a:r>
              <a:rPr lang="ru-RU" sz="1200" dirty="0" smtClean="0">
                <a:solidFill>
                  <a:schemeClr val="bg1"/>
                </a:solidFill>
              </a:rPr>
              <a:t>, работая в Женской больнице </a:t>
            </a:r>
            <a:r>
              <a:rPr lang="ru-RU" sz="1200" dirty="0" err="1" smtClean="0">
                <a:solidFill>
                  <a:schemeClr val="bg1"/>
                </a:solidFill>
              </a:rPr>
              <a:t>Слоун</a:t>
            </a:r>
            <a:r>
              <a:rPr lang="ru-RU" sz="1200" dirty="0" smtClean="0">
                <a:solidFill>
                  <a:schemeClr val="bg1"/>
                </a:solidFill>
              </a:rPr>
              <a:t>. Была арестована и пожизненно изолирована.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Решение  проблемы –  постоянное и мотивированное соблюдение гигиенических навыков!</a:t>
            </a:r>
          </a:p>
          <a:p>
            <a:pPr>
              <a:buNone/>
            </a:pPr>
            <a:endParaRPr lang="ru-RU" sz="1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11. В мире</a:t>
            </a:r>
            <a:r>
              <a:rPr lang="ru-RU" baseline="0" dirty="0" smtClean="0"/>
              <a:t> , </a:t>
            </a:r>
            <a:r>
              <a:rPr lang="ru-RU" dirty="0" smtClean="0"/>
              <a:t>по-прежнему,  регистрируются вспышки брюшного</a:t>
            </a:r>
            <a:r>
              <a:rPr lang="ru-RU" baseline="0" dirty="0" smtClean="0"/>
              <a:t> тифа. Несмотря на то, что брюшной тиф для нас достаточно редкое заболевание, актуальность инфекции не исчезает, т.к. не исключены завозные случаи брюшного тифа на нашу территорию. </a:t>
            </a:r>
            <a:r>
              <a:rPr lang="ru-RU" sz="1200" b="1" u="sng" dirty="0" smtClean="0">
                <a:solidFill>
                  <a:schemeClr val="bg1"/>
                </a:solidFill>
              </a:rPr>
              <a:t>Гаити. </a:t>
            </a:r>
            <a:r>
              <a:rPr lang="ru-RU" sz="1200" dirty="0" smtClean="0">
                <a:solidFill>
                  <a:schemeClr val="bg1"/>
                </a:solidFill>
              </a:rPr>
              <a:t>Во время сухого сезона в апреле-мае 2003г. - </a:t>
            </a:r>
            <a:r>
              <a:rPr lang="ru-RU" sz="1200" b="1" u="sng" dirty="0" smtClean="0">
                <a:solidFill>
                  <a:schemeClr val="bg1"/>
                </a:solidFill>
              </a:rPr>
              <a:t>200</a:t>
            </a:r>
            <a:r>
              <a:rPr lang="ru-RU" sz="1200" dirty="0" smtClean="0">
                <a:solidFill>
                  <a:schemeClr val="bg1"/>
                </a:solidFill>
              </a:rPr>
              <a:t> случаев брюшного тифа и </a:t>
            </a:r>
            <a:r>
              <a:rPr lang="ru-RU" sz="1200" b="1" u="sng" dirty="0" smtClean="0">
                <a:solidFill>
                  <a:schemeClr val="bg1"/>
                </a:solidFill>
              </a:rPr>
              <a:t>40 </a:t>
            </a:r>
            <a:r>
              <a:rPr lang="ru-RU" sz="1200" dirty="0" smtClean="0">
                <a:solidFill>
                  <a:schemeClr val="bg1"/>
                </a:solidFill>
              </a:rPr>
              <a:t>смертельных исходов Водный путь передачи - загрязнение речной воды.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 smtClean="0">
                <a:solidFill>
                  <a:schemeClr val="bg1"/>
                </a:solidFill>
              </a:rPr>
              <a:t>В Киншасе </a:t>
            </a:r>
            <a:r>
              <a:rPr lang="ru-RU" sz="1200" dirty="0" smtClean="0">
                <a:solidFill>
                  <a:schemeClr val="bg1"/>
                </a:solidFill>
              </a:rPr>
              <a:t>- столице Демократической Республики Конго, расположена на реке Конго, с 27 сентября 2004 по 11 января 2005 года зарегистрировано </a:t>
            </a:r>
            <a:r>
              <a:rPr lang="ru-RU" sz="1200" b="1" u="sng" dirty="0" smtClean="0">
                <a:solidFill>
                  <a:schemeClr val="bg1"/>
                </a:solidFill>
              </a:rPr>
              <a:t>42 564 </a:t>
            </a:r>
            <a:r>
              <a:rPr lang="ru-RU" sz="1200" dirty="0" smtClean="0">
                <a:solidFill>
                  <a:schemeClr val="bg1"/>
                </a:solidFill>
              </a:rPr>
              <a:t>случаев и </a:t>
            </a:r>
            <a:r>
              <a:rPr lang="ru-RU" sz="1200" b="1" u="sng" dirty="0" smtClean="0">
                <a:solidFill>
                  <a:schemeClr val="bg1"/>
                </a:solidFill>
              </a:rPr>
              <a:t>214</a:t>
            </a:r>
            <a:r>
              <a:rPr lang="ru-RU" sz="1200" dirty="0" smtClean="0">
                <a:solidFill>
                  <a:schemeClr val="bg1"/>
                </a:solidFill>
              </a:rPr>
              <a:t> случаев смерти (летальный исход, 0,5%), и 696 тяжелых случаев с  пробадением кишечника.  Причина - плохие санитарные условия и отсутствие  питьевой воды.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Россия, г</a:t>
            </a:r>
            <a:r>
              <a:rPr lang="ru-RU" b="1" dirty="0" smtClean="0">
                <a:solidFill>
                  <a:schemeClr val="bg1"/>
                </a:solidFill>
              </a:rPr>
              <a:t>. Подольск </a:t>
            </a:r>
            <a:r>
              <a:rPr lang="ru-RU" dirty="0" smtClean="0">
                <a:solidFill>
                  <a:schemeClr val="bg1"/>
                </a:solidFill>
              </a:rPr>
              <a:t>(Московская область)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ноябрь 2013г.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1200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случаев брюшного тифа у лиц прибывших на работу, проживающих в общежитии г. Подольска.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b="0" dirty="0" smtClean="0"/>
              <a:t>Слайд № 12  В </a:t>
            </a:r>
            <a:r>
              <a:rPr lang="ru-RU" b="0" dirty="0" smtClean="0">
                <a:solidFill>
                  <a:schemeClr val="bg1"/>
                </a:solidFill>
              </a:rPr>
              <a:t>2006гг. зарегистрирована вспышка заболеваемости </a:t>
            </a:r>
            <a:r>
              <a:rPr lang="ru-RU" b="0" dirty="0" err="1" smtClean="0">
                <a:solidFill>
                  <a:schemeClr val="bg1"/>
                </a:solidFill>
              </a:rPr>
              <a:t>эшерихиозом</a:t>
            </a:r>
            <a:r>
              <a:rPr lang="ru-RU" b="0" dirty="0" smtClean="0">
                <a:solidFill>
                  <a:schemeClr val="bg1"/>
                </a:solidFill>
              </a:rPr>
              <a:t> (ЭГПК</a:t>
            </a:r>
            <a:r>
              <a:rPr lang="ru-RU" b="0" baseline="0" dirty="0" smtClean="0">
                <a:solidFill>
                  <a:schemeClr val="bg1"/>
                </a:solidFill>
              </a:rPr>
              <a:t> – </a:t>
            </a:r>
            <a:r>
              <a:rPr lang="ru-RU" b="0" baseline="0" dirty="0" err="1" smtClean="0">
                <a:solidFill>
                  <a:schemeClr val="bg1"/>
                </a:solidFill>
              </a:rPr>
              <a:t>этерогемморагической</a:t>
            </a:r>
            <a:r>
              <a:rPr lang="ru-RU" b="0" baseline="0" dirty="0" smtClean="0">
                <a:solidFill>
                  <a:schemeClr val="bg1"/>
                </a:solidFill>
              </a:rPr>
              <a:t> </a:t>
            </a:r>
            <a:r>
              <a:rPr lang="ru-RU" b="0" baseline="0" dirty="0" err="1" smtClean="0">
                <a:solidFill>
                  <a:schemeClr val="bg1"/>
                </a:solidFill>
              </a:rPr>
              <a:t>кишесной</a:t>
            </a:r>
            <a:r>
              <a:rPr lang="ru-RU" b="0" baseline="0" dirty="0" smtClean="0">
                <a:solidFill>
                  <a:schemeClr val="bg1"/>
                </a:solidFill>
              </a:rPr>
              <a:t> палочкой). </a:t>
            </a:r>
            <a:r>
              <a:rPr lang="ru-RU" b="0" dirty="0" smtClean="0">
                <a:solidFill>
                  <a:schemeClr val="bg1"/>
                </a:solidFill>
              </a:rPr>
              <a:t>Всего заболело 205 пациентов,</a:t>
            </a:r>
            <a:r>
              <a:rPr lang="ru-RU" b="0" baseline="0" dirty="0" smtClean="0">
                <a:solidFill>
                  <a:schemeClr val="bg1"/>
                </a:solidFill>
              </a:rPr>
              <a:t> из них 3 умерло, у </a:t>
            </a:r>
            <a:r>
              <a:rPr lang="ru-RU" b="0" dirty="0" smtClean="0">
                <a:solidFill>
                  <a:schemeClr val="bg1"/>
                </a:solidFill>
              </a:rPr>
              <a:t>31 человека  </a:t>
            </a:r>
            <a:r>
              <a:rPr lang="ru-RU" b="0" dirty="0" err="1" smtClean="0">
                <a:solidFill>
                  <a:schemeClr val="bg1"/>
                </a:solidFill>
              </a:rPr>
              <a:t>развилость</a:t>
            </a:r>
            <a:r>
              <a:rPr lang="ru-RU" b="0" dirty="0" smtClean="0">
                <a:solidFill>
                  <a:schemeClr val="bg1"/>
                </a:solidFill>
              </a:rPr>
              <a:t> тяжелейшее состояние – острая  почечная недостаточность </a:t>
            </a:r>
            <a:r>
              <a:rPr lang="ru-RU" b="0" baseline="0" dirty="0" smtClean="0">
                <a:solidFill>
                  <a:schemeClr val="bg1"/>
                </a:solidFill>
              </a:rPr>
              <a:t> в виде </a:t>
            </a:r>
            <a:r>
              <a:rPr lang="ru-RU" b="0" dirty="0" err="1" smtClean="0">
                <a:solidFill>
                  <a:schemeClr val="bg1"/>
                </a:solidFill>
              </a:rPr>
              <a:t>гемолитико</a:t>
            </a:r>
            <a:r>
              <a:rPr lang="ru-RU" b="0" dirty="0" smtClean="0">
                <a:solidFill>
                  <a:schemeClr val="bg1"/>
                </a:solidFill>
              </a:rPr>
              <a:t> -уремического синдрома (ГУС), являющегося основной причиной летальных исходов.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2011г. </a:t>
            </a: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 вспышка в Германии и Европе. Всего в Европе зарегистрировано 499 случаев ГУС и 1115 случаев инфекции ЭГКП, что в целом составило  </a:t>
            </a:r>
            <a:r>
              <a:rPr lang="ru-RU" sz="800" b="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1614 </a:t>
            </a: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случаев.</a:t>
            </a:r>
            <a:r>
              <a:rPr lang="ru-RU" sz="800" b="0" dirty="0" smtClean="0">
                <a:solidFill>
                  <a:schemeClr val="bg1"/>
                </a:solidFill>
              </a:rPr>
              <a:t> . Основными факторами передачи вспышек </a:t>
            </a:r>
            <a:r>
              <a:rPr lang="ru-RU" sz="800" b="0" dirty="0" err="1" smtClean="0">
                <a:solidFill>
                  <a:schemeClr val="bg1"/>
                </a:solidFill>
              </a:rPr>
              <a:t>энтерогемморрагической</a:t>
            </a:r>
            <a:r>
              <a:rPr lang="ru-RU" sz="800" b="0" dirty="0" smtClean="0">
                <a:solidFill>
                  <a:schemeClr val="bg1"/>
                </a:solidFill>
              </a:rPr>
              <a:t> </a:t>
            </a:r>
            <a:r>
              <a:rPr lang="en-US" sz="800" b="0" dirty="0" err="1" smtClean="0">
                <a:solidFill>
                  <a:schemeClr val="bg1"/>
                </a:solidFill>
              </a:rPr>
              <a:t>E.coli</a:t>
            </a:r>
            <a:r>
              <a:rPr lang="ru-RU" sz="800" b="0" baseline="0" dirty="0" smtClean="0">
                <a:solidFill>
                  <a:schemeClr val="bg1"/>
                </a:solidFill>
              </a:rPr>
              <a:t> </a:t>
            </a:r>
            <a:r>
              <a:rPr lang="ru-RU" sz="800" b="0" dirty="0" smtClean="0">
                <a:solidFill>
                  <a:schemeClr val="bg1"/>
                </a:solidFill>
              </a:rPr>
              <a:t>являются сырые или не прошедшие достаточную тепловую обработку продукты из мясного фарша, сырое молоко и овощи (огурцы, помидоры, листья салата) загрязненные фекалиями.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l">
              <a:spcBef>
                <a:spcPct val="0"/>
              </a:spcBef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0" i="0" dirty="0" smtClean="0"/>
              <a:t>Слайд  № 13. </a:t>
            </a:r>
            <a:r>
              <a:rPr lang="ru-RU" sz="1200" b="0" i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защитить от болезни себя и окружающих. </a:t>
            </a:r>
            <a:r>
              <a:rPr lang="ru-RU" sz="1200" b="0" i="0" dirty="0" smtClean="0">
                <a:solidFill>
                  <a:srgbClr val="FFFFFF"/>
                </a:solidFill>
              </a:rPr>
              <a:t>Ещё древние философы утверждали, что решающую роль в продлении жизни отдельного человека и в развитии общества в целом сыграла не лечебная медицина, а санитария и индивидуальная гигиена.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 smtClean="0">
                <a:solidFill>
                  <a:srgbClr val="FFFFFF"/>
                </a:solidFill>
              </a:rPr>
              <a:t>«Самые опасные болезни отступают и даже исчезают, когда общество достигает высокого  уровня культуры в быту».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Только строгое соблюдение гигиенических правил оградит от болезни.</a:t>
            </a:r>
          </a:p>
          <a:p>
            <a:endParaRPr lang="ru-RU" sz="1200" dirty="0" smtClean="0">
              <a:solidFill>
                <a:srgbClr val="FFFFFF"/>
              </a:solidFill>
            </a:endParaRPr>
          </a:p>
          <a:p>
            <a:pPr algn="ctr"/>
            <a:endParaRPr lang="ru-RU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14 Название «Гельминтозы»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15. А). Гельминтозы, передаваемые через почву (аскаридоз и трихоцефалез).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Аскаридоз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Возбудитель человеческая аскарида (длина до 40см). 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Трихоцефалез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Возбудитель – власоглав ( длина до 5 см).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Аскариды и власоглавы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выделяют незрелые яйца, которые дозревают в почве. Основными факторами передачи являются овощи, фрукты, зелень, загрязненные частицами почвы, содержащими зрелые яйца аскарид. Основные симптомы - различные клинические проявления со стороны органов ЖКТ.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Б). Контактные гельминтозы: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энтеробиоз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контагиозный гельминтоз, проявляющийся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перианальным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зудом, диспепсическими расстройствами и невротическими реакциями (особенно у детей). Возбудитель – острицы, длина до1,5 см. Острицы выделяют практически зрелые яйца (3-6часов) нужно для дозревания. Заражение происходит при проглатывании зрелых яиц, находящихся в окружающей среде на предметах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обихода.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).Кишечные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протозоозы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лямблиоз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протозойное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заболевание, протекающие как в виде 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паразитоносительства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так и в  формах с преимущественным поражением средних отделов желудочно-кишечного тракта. Механизм передачи – фекально-оральный. Пути распространения возбудителя – контактный, пищевой водный.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 профилактики доминирующих гельминтозов и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протозоозов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строгое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соблюдении санитарного режима на пищевых объектах и правил личной гигиены. Поступающие на работу на пищеблоки и далее ежегодно должны обязательно обследоваться на наличие паразитарных заболеваний 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копроовоскопическое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энтеробиоскопическое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копроцистоскопическое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обследование).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необходимо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Соблюдать правила личной гигиены (мыть руки перед приготовлением пищи (пользоваться перчатками), едой, после посещения туалета, работе с землей и т. п.).Использовать для пищевых целей  кипяченую   воду. Соблюдать технологию мытья овощей и фруктов, употребляемых в пищу в сыром виде.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6A7001-8EF0-43E1-B370-59375EABBC5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Слайд № 16.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Гельминтозы, передаваемые через мясо и их профилактика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Тениаринхоз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возбудитель бычий цепень - гельминт до 6-10 м.) и </a:t>
            </a:r>
            <a:r>
              <a:rPr lang="ru-RU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тениоз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(возбудитель свиной цепень - гельминт до 2-3м.). Паразитируют в кишечнике, основные симптомы – различные проявления со стороны органов ЖКТ. Кроме того при паразитировании бычьего цепня отмечается активное отхождение члеников вне акта дефекации, а при свином цепне развивается грозное осложнение цистицеркоз (чаще головного мозга). Заражение происходит при употреблении недостаточно термически обработанного мяса, соответственно говядины и свинины, зараженного личинками цепней.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Профилактика гельминтозов, передаваемые через мясо: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Соблюдать технологию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термической обработки мяса. Употреблять в пищу только хорошо термически обработанное мясо. Не пробовать сырой фарш. Употреблять в пищу только мясо, прошедшее ветеринарно-санитарную экспертизу.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712351-B0BF-4FD3-83BC-10D38BA1E39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17 Дифиллоботрио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 (возбудитель лентец широкий –гельминт до 28м), паразитирует в кишечнике, вызывая соответствующую симптоматику и анемию.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Описторхоз-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(возбудитель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гельминт- двуустка сибирская  (кошачий сосальщик) –его длина до 1,5 см), паразитирует в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гепатобилиарной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системе, вызывая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симтомы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поражения желчевыделительной системы.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Заражение происходит при употреблении недостаточно термически обработанной зараженной речной рыбы и икры (у хищных рыб). </a:t>
            </a:r>
            <a:r>
              <a:rPr lang="ru-RU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Анизакидоз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возбудитель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личинка гельминтов семейства 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анизакид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Основные симптомы – со стороны желудочно-кишечного тракта. Заражение происходит при употреблении недостаточно термически обработанной зараженной морской рыбы и кальмаров.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Профилактика гельминтозов, передаваемые через рыбу: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Соблюдать технологию приготовления рыбы. Употреблять в пищу только хорошо термически обработанную рыбу и ее внутренние органы (икра). Одним из показателей хорошей обработки является легкое отделение мышц рыбы от костей.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BC39C8-9F0E-4D8C-AEF0-4FC47A294EE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18 Название «Особо опасные инфекции».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19. Особо опасные инфекции – это инфекции, которые способны к внезапному появлению, быстрому распространению и массовому охвату населения; характеризуются тяжелым течением, осложнениями и высокими уровнями смертельных исходов. </a:t>
            </a:r>
          </a:p>
          <a:p>
            <a:pPr algn="l"/>
            <a:r>
              <a:rPr lang="ru-RU" sz="1200" b="0" i="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Малярия</a:t>
            </a: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инфекция, передающаяся через кровь. Возбудители малярии – это простейшие организмы. Переносчиками возбудителей малярии являются комары рода анофелес. Ежегодно в мире регистрируется 350—500 миллионов случаев заражения людей </a:t>
            </a:r>
          </a:p>
          <a:p>
            <a:pPr algn="l">
              <a:buNone/>
            </a:pP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малярией, из них 1,3—3 миллиона случаев заканчиваются смертью.</a:t>
            </a:r>
          </a:p>
          <a:p>
            <a:pPr algn="just"/>
            <a:r>
              <a:rPr lang="ru-RU" sz="1200" b="0" i="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Лихорадка Денге </a:t>
            </a: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это инфекция, передаваемая комарами, которая вызывает тяжелое гриппоподобное заболевание.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Возбудителем лихорадки Денге является вирус, который переносится комарами.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 инфекции больной человек.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Ежегодно регистрируется до 100 миллионов случаев заболевания во всем мире,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которых 20 миллионов случаев (при отсутствии  лечения) заканчиваются смертью.</a:t>
            </a:r>
          </a:p>
          <a:p>
            <a:pPr algn="l"/>
            <a:endParaRPr lang="ru-RU" sz="1200" b="0" i="0" dirty="0" smtClean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53E80-FB93-4E75-9066-4BAD935E82D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Слайд № 2.  Острые кишечные инфекции (далее - ОКИ - инфекционные заболевания, сопровождающиеся  диареей (жидким стулом), повышением температуры тела и интоксикационным синдромом). Проблема профилактики ОКИ</a:t>
            </a:r>
            <a:r>
              <a:rPr lang="ru-RU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очень актуальна для г. Минска. </a:t>
            </a:r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200" b="0" dirty="0" smtClean="0">
                <a:solidFill>
                  <a:schemeClr val="bg1">
                    <a:lumMod val="95000"/>
                  </a:schemeClr>
                </a:solidFill>
              </a:rPr>
              <a:t>Ежегодно в г. Минске регистрируется около </a:t>
            </a:r>
            <a:r>
              <a:rPr lang="ru-RU" sz="1200" b="0" dirty="0" smtClean="0">
                <a:solidFill>
                  <a:srgbClr val="FFFF00"/>
                </a:solidFill>
              </a:rPr>
              <a:t>5-7 тысяч случаев инфекционных диарей</a:t>
            </a:r>
            <a:r>
              <a:rPr lang="ru-RU" sz="1200" b="0" dirty="0" smtClean="0">
                <a:solidFill>
                  <a:schemeClr val="bg1">
                    <a:lumMod val="95000"/>
                  </a:schemeClr>
                </a:solidFill>
              </a:rPr>
              <a:t>, возбудителями которых являются</a:t>
            </a:r>
            <a:r>
              <a:rPr lang="ru-RU" sz="1200" b="0" baseline="0" dirty="0" smtClean="0">
                <a:solidFill>
                  <a:schemeClr val="bg1">
                    <a:lumMod val="95000"/>
                  </a:schemeClr>
                </a:solidFill>
              </a:rPr>
              <a:t> вирусы (</a:t>
            </a:r>
            <a:r>
              <a:rPr lang="ru-RU" sz="1200" b="1" dirty="0" err="1" smtClean="0">
                <a:solidFill>
                  <a:schemeClr val="bg1"/>
                </a:solidFill>
              </a:rPr>
              <a:t>ротавирусы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 err="1" smtClean="0">
                <a:solidFill>
                  <a:schemeClr val="bg1"/>
                </a:solidFill>
              </a:rPr>
              <a:t>норовирусы</a:t>
            </a:r>
            <a:r>
              <a:rPr lang="ru-RU" sz="1200" b="1" dirty="0" smtClean="0">
                <a:solidFill>
                  <a:schemeClr val="bg1"/>
                </a:solidFill>
              </a:rPr>
              <a:t>,  </a:t>
            </a:r>
            <a:r>
              <a:rPr lang="ru-RU" sz="1200" b="1" dirty="0" err="1" smtClean="0">
                <a:solidFill>
                  <a:schemeClr val="bg1"/>
                </a:solidFill>
              </a:rPr>
              <a:t>астровирусы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 err="1" smtClean="0">
                <a:solidFill>
                  <a:schemeClr val="bg1"/>
                </a:solidFill>
              </a:rPr>
              <a:t>энтеровирусы</a:t>
            </a:r>
            <a:r>
              <a:rPr lang="ru-RU" sz="1200" b="1" dirty="0" smtClean="0">
                <a:solidFill>
                  <a:schemeClr val="bg1"/>
                </a:solidFill>
              </a:rPr>
              <a:t>, аденовирусы и другие) </a:t>
            </a:r>
            <a:r>
              <a:rPr lang="ru-RU" sz="1200" b="0" dirty="0" smtClean="0">
                <a:solidFill>
                  <a:schemeClr val="bg1"/>
                </a:solidFill>
              </a:rPr>
              <a:t>и</a:t>
            </a:r>
            <a:r>
              <a:rPr lang="ru-RU" sz="1200" b="0" baseline="0" dirty="0" smtClean="0">
                <a:solidFill>
                  <a:schemeClr val="bg1"/>
                </a:solidFill>
              </a:rPr>
              <a:t> бактерии (</a:t>
            </a:r>
            <a:r>
              <a:rPr lang="ru-RU" sz="1200" b="1" dirty="0" smtClean="0">
                <a:solidFill>
                  <a:schemeClr val="bg1"/>
                </a:solidFill>
              </a:rPr>
              <a:t>сальмонеллы, </a:t>
            </a:r>
            <a:r>
              <a:rPr lang="ru-RU" sz="1200" b="1" dirty="0" err="1" smtClean="0">
                <a:solidFill>
                  <a:schemeClr val="bg1"/>
                </a:solidFill>
              </a:rPr>
              <a:t>шигеллы</a:t>
            </a:r>
            <a:r>
              <a:rPr lang="ru-RU" sz="1200" b="1" dirty="0" smtClean="0">
                <a:solidFill>
                  <a:schemeClr val="bg1"/>
                </a:solidFill>
              </a:rPr>
              <a:t>,  </a:t>
            </a:r>
            <a:r>
              <a:rPr lang="ru-RU" sz="1200" b="1" dirty="0" err="1" smtClean="0">
                <a:solidFill>
                  <a:schemeClr val="bg1"/>
                </a:solidFill>
              </a:rPr>
              <a:t>эшерихии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 err="1" smtClean="0">
                <a:solidFill>
                  <a:schemeClr val="bg1"/>
                </a:solidFill>
              </a:rPr>
              <a:t>кампилобатерии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 err="1" smtClean="0">
                <a:solidFill>
                  <a:schemeClr val="bg1"/>
                </a:solidFill>
              </a:rPr>
              <a:t>клебсиеллы</a:t>
            </a:r>
            <a:r>
              <a:rPr lang="ru-RU" sz="1200" b="1" dirty="0" smtClean="0">
                <a:solidFill>
                  <a:schemeClr val="bg1"/>
                </a:solidFill>
              </a:rPr>
              <a:t>, стафилококки,  протей и другие).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Сезонный подъём заболеваемости кишечными вирусными инфекциями ежегодно регистрируется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зимне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весеннее время с пиком в феврале- апреле.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Сезонный подъём  заболеваемости  бактериальными инфекциями из года в год приходится на  летне-осенние  месяцы.</a:t>
            </a:r>
            <a:r>
              <a:rPr lang="ru-RU" sz="1200" b="0" u="none" dirty="0" smtClean="0">
                <a:solidFill>
                  <a:schemeClr val="bg1"/>
                </a:solidFill>
              </a:rPr>
              <a:t> Таким образом, проблема профилактики ОКИ актуальна на протяжении всего года.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chemeClr val="bg1"/>
              </a:solidFill>
            </a:endParaRPr>
          </a:p>
          <a:p>
            <a:pPr lvl="0" algn="just"/>
            <a:endParaRPr lang="ru-RU" sz="1200" b="1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20. Полиомиелит</a:t>
            </a:r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одно из самых тяжелых инфекционных заболеваний, которое поражает людей любого возраста, но особенно часто — детей первых лет жизни.  Возбудителями полиомиелита являются вирусы, которые поражают  нервную систему ; заболевание заканчивается развитием стойких парезов (нарушение движений) и параличей (отсутствие движений) или смертельным исходом. После появления первых симптомов заболевания вирусы продолжают выделяться с фекалиями, в 1 г которых содержится до 1 миллиона инфекционных доз.</a:t>
            </a:r>
          </a:p>
          <a:p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Вирус устойчив во внешней среде (в воде сохраняется до 100 суток, в испражнениях — до 6 месяцев), хорошо переносит замораживание.  Источником инфекции является больной человек или бессимптомный носитель. Заражение происходит при контакте с источником инфекции через загрязненные вирусом руки, предметы обихода, воду, пищевые продукты и т.д.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b="0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21. Холера</a:t>
            </a:r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это инфекция, характеризующаяся обезвоживанием организма, которое при отсутствии своевременного лечения может привести к смертельному исходу. </a:t>
            </a:r>
          </a:p>
          <a:p>
            <a:pPr algn="just"/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Возбудитель инфекции бактерия. </a:t>
            </a:r>
          </a:p>
          <a:p>
            <a:pPr algn="just"/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комнатной температуре в мясных, рыбных продуктах и на поверхности овощей возбудитель сохраняется от 2 до 5 суток. При благоприятных температурных условиях в мясных и молочных продуктах возбудитель не только сохраняется, но и размножается. В воде открытых водоемов возбудитель холеры способен переживать несколько месяцев. </a:t>
            </a:r>
          </a:p>
          <a:p>
            <a:pPr algn="just"/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Холера распространяется с большей легкостью, чем другие кишечные инфекции.</a:t>
            </a:r>
          </a:p>
          <a:p>
            <a:pPr algn="just"/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 инфекции при холере - больной человек, который выделяет возбудителя с фекалиями в окружающую среду. </a:t>
            </a:r>
          </a:p>
          <a:p>
            <a:pPr algn="just"/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Заражение холерой может произойти при питье воды или употреблении в пищу продуктов, зараженных бактериями. </a:t>
            </a:r>
          </a:p>
          <a:p>
            <a:pPr algn="just"/>
            <a:r>
              <a:rPr lang="ru-RU" sz="1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Также факторами передачи инфекции могут служить сырые или не прошедшие достаточную тепловую обработку морепродукты, свежие фрукты и овощи, а также другие продукты, зараженные во время их приготовления или хранения.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just" fontAlgn="t"/>
            <a:r>
              <a:rPr lang="ru-RU" sz="1200" b="0" i="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22. Менингококковая инфекция - </a:t>
            </a: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тяжелое и относительно редкое заболевание очень коварно, так как может быть молниеносным. В таких случаях при несвоевременном оказании неотложной медицинской помощи в течение 12 - 24-х часов с момента заболевания, больной может погибнуть или получить стойкое повреждение мозга; особенно это касается маленьких детей.</a:t>
            </a:r>
          </a:p>
          <a:p>
            <a:pPr algn="just" fontAlgn="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Возбудителем  инфекции  являются бактерии – менингококки.</a:t>
            </a:r>
          </a:p>
          <a:p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 заболеваемости менингококковой инфекции определяется: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Легкостью распространения заболевания, в основном воздушно-капельным путем – при разговоре, кашле, чихании, при достаточно тесном и продолжительном общении.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Первые симптомы заболевания схожи с проявлениями других острых респираторных инфекций.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Тяжелым клиническим развитием заболевания.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Достаточно высокой смертностью.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Чаще болеют дети до 3-летнего возраста.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Источником инфекции при менингококковой инфекции является больной человек или «Здоровый носитель». </a:t>
            </a:r>
          </a:p>
          <a:p>
            <a:pPr algn="just" fontAlgn="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среднем менингококк присутствует у 1-3% населения. Особенность инфекции — то, что число «здоровых носителей» в сотни раз (!) превышает число больных  лиц (примерно 1 больной на 200 носителей). Причем чаще всего носителями являются взрослые, даже не подозревая об этом, а болеют преимущественно дети.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Учитывая внезапное начало и тяжесть заболевания менингококковой инфекции, необходимо при его признаках как можно раньше обратиться за помощью к врачу, от этого будут зависеть результаты успешного лечения и благоприятного исхода заболевания.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23 Название «Заразные кожные заболевания».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24. ЧЕСОТКА,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заболевание кожи, вызываемое чесоточным клещом – крошечным паразитом, едва видимым невооруженным глазом. Заболевание связано с проникновением самки клеща в наружный слой кожи, в котором она проделывает извитые ходы, где откладывает яйца и оставляет экскременты. Эти отложения вызывают раздражение кожи и появление характерной нитевидной сыпи сероватого или коричневого цвета длиной от нескольких миллиметров до сантиметра и более. Место входа клеща отмечено крошечным пятнышком на одном конце нити.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Хотя клещ может попасть на любую часть тела, чаще всего чесоточные ходы возникают на коже между пальцами, на внутренней стороне запястья, в подмышечной впадине, под грудью у женщин, на половом члене у мужчин, вокруг пупка и на ягодицах. Как ни странно, лицо и волосистая часть головы почти никогда не страдают. Больные испытывают сильный зуд, особенно ночью, когда самка клеща проделывает ходы. В результате сыпь обычно не видна из-за расчесов, а также аллергических реакций вокруг линий сыпи или небольших гнойничков.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Чесотка распространяется путем непосредственного контакта с больным, а также – через вещи и предметы, бывшие у него в употреблении (нательное и постельное белье, одежда, полотенце, мочалка,  и др.). 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Чесоткой  м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ожно заразиться  в общежитии, гостинице,  бане, душевой   при несоблюдении в них санитарного режима.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Слайд № 25.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ДЕРМАТОМИКОЗЫ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(микроспория, трихофития)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грибковые заболевание человека, характеризующиеся поражением кожных покровов.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Различают  микроспорию и трихофитию, вызываемую микроскопическими грибками, передающимися от животных (зоонозы) и дерматомикозы, возбудители которых опасны только для человека (антропонозы). </a:t>
            </a:r>
          </a:p>
          <a:p>
            <a:pPr algn="l"/>
            <a:r>
              <a:rPr lang="ru-RU" sz="105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Клинические</a:t>
            </a:r>
            <a:r>
              <a:rPr lang="ru-RU" sz="1050" b="1" i="1" baseline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проявления в виде</a:t>
            </a:r>
            <a:r>
              <a:rPr lang="ru-RU" sz="1050" i="1" dirty="0" smtClean="0">
                <a:solidFill>
                  <a:srgbClr val="D40092"/>
                </a:solidFill>
                <a:latin typeface="Arial" charset="0"/>
              </a:rPr>
              <a:t> очагов </a:t>
            </a:r>
            <a:r>
              <a:rPr lang="ru-RU" b="1" dirty="0" smtClean="0">
                <a:solidFill>
                  <a:srgbClr val="4E42EE"/>
                </a:solidFill>
              </a:rPr>
              <a:t> поражения гладкой кожи, волосистой части головы, в редких случаях — ногтей.</a:t>
            </a:r>
            <a:r>
              <a:rPr lang="ru-RU" sz="1100" b="1" dirty="0" smtClean="0">
                <a:solidFill>
                  <a:srgbClr val="4E42EE"/>
                </a:solidFill>
              </a:rPr>
              <a:t>   </a:t>
            </a:r>
            <a:endParaRPr lang="ru-RU" dirty="0" smtClean="0">
              <a:solidFill>
                <a:srgbClr val="4E42EE"/>
              </a:solidFill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Заражаются дерматомикозами, как правило, при попадании на кожу пораженных волос, чешуек кожи от больных людей или животных, преимущественно безнадзорных. Заражение от человека возможно как при непосредственном контакте с ним, так и при пользовании его вещами (расческой, головным убором, полотенцем и др.). Развитию дерматомикозов способствует несоблюдение правил личной гигиены, а также снижение защитных сил организма, обменные и эндокринные нарушения. Распространение патологического процесса по коже при появлении одиночного очага может вызвать мытье мочалкой, губкой.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Основа профилактики заразных кожных заболеваний - это  строгое соблюдение правил личной гигиены и санитарно-эпидемиологического режима в гостиницах, общежитиях банях, бассейнах, душевых, парикмахерских. 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Горничные, уборщицы, зав.этажами гостиниц, общежитий, коменданты общежитий  (пункт № 11)  должны проходить осмотр </a:t>
            </a:r>
            <a:r>
              <a:rPr lang="ru-RU" b="1" dirty="0" err="1" smtClean="0">
                <a:solidFill>
                  <a:srgbClr val="C00000"/>
                </a:solidFill>
              </a:rPr>
              <a:t>дерматовенеролога</a:t>
            </a:r>
            <a:r>
              <a:rPr lang="ru-RU" b="1" dirty="0" smtClean="0">
                <a:solidFill>
                  <a:srgbClr val="C00000"/>
                </a:solidFill>
              </a:rPr>
              <a:t> – 2 раза в год.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26. Педикулез – это заболевание, при котором на человеке могут паразитировать три вида вшей - головная, платяная и лобковая. Эти виды вшей могут питаться только кровью человека, поэтому паразитируют они только на людях и заразиться вшами можно только от людей. </a:t>
            </a:r>
          </a:p>
          <a:p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Продолжительность жизни насекомого на теле «хозяина» составляет 1-2 месяца, во внешней среде 3-7 суток.</a:t>
            </a:r>
          </a:p>
          <a:p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Заражение людей головными и платяными вшами происходит при тесном контакте с человеком, а также при использовании  общих предметов – расчесок, головных уборов, одежды, постельных принадлежностей и т.д.</a:t>
            </a:r>
          </a:p>
          <a:p>
            <a:endParaRPr lang="ru-RU" sz="12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0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27. Мероприятия, проводимые в гостиницах, при выявлении случая  особо опасных инфекций.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случае предъявления постояльцем  гостиницы жалоб на состояние здоровья, директору гостиницы или лицу, его заменяющему необходимо  вызвать бригаду скорой медицинской помощи (тел. 103).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 выявлении в гостинице случая особо опасных инфекций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гостиницы  или лицо, его заменяющее, на основании  оперативного плана противоэпидемических мероприятий объекта, дает указания подчиненным:</a:t>
            </a:r>
          </a:p>
          <a:p>
            <a:pPr marL="228600" indent="-228600" algn="just">
              <a:buAutoNum type="arabicPeriod"/>
            </a:pP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закрыть входные двери гостиницы, не допускать в гостиницу лиц, не проживающих в ней, полностью прекратить выход из нее;</a:t>
            </a:r>
          </a:p>
          <a:p>
            <a:pPr marL="228600" indent="-228600" algn="just">
              <a:buAutoNum type="arabicPeriod"/>
            </a:pP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выставить пост у номера, где выявлен больной;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запретить вход на этаж, где выявлен больной, лицам, не проживающим на данном этаже;</a:t>
            </a:r>
          </a:p>
          <a:p>
            <a:endParaRPr lang="ru-RU" sz="1200" b="0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28. Мероприятия, проводимые в гостиницах, при выявлении случая  особо опасных инфекций.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 выявлении в гостинице случая особо опасных инфекций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гостиницы  или лицо, его заменяющее, на основании  оперативного плана противоэпидемических мероприятий объекта, дает указания подчиненным: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прекратить сообщение между этажами и отдельными секциями здания гостиницы;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5. изолировать граждан, соприкасавшихся с больным непосредственно в номерах, где они проживают;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подготовить отдельное помещение для нужд медицинского персонала;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0" i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Слайд № 29. Мероприятия, проводимые в гостиницах, при выявлении случая  особо опасных инфекций. 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 выявлении в гостинице случая особо опасных инфекций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гостиницы  или лицо, его заменяющее, на основании  оперативного плана противоэпидемических мероприятий объекта, дает указания подчиненным:</a:t>
            </a:r>
          </a:p>
          <a:p>
            <a:pPr algn="just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запретить до проведения заключительной дезинфекции выносить вещи из номера больного;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выставить пост у входа в гостиницу для встречи бригад скорой медицинской помощи, эпидемиологических и дезинфекционных бригад;</a:t>
            </a:r>
          </a:p>
          <a:p>
            <a:pPr algn="just"/>
            <a:r>
              <a:rPr lang="ru-RU" sz="1200" b="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После эвакуации больного, контактных с ним (или установления за контактными медицинского наблюдения), проведения заключительной дезинфекции гостиница переходит на обычный режим работы.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dirty="0" smtClean="0"/>
              <a:t>Слайд № 3. </a:t>
            </a:r>
            <a:r>
              <a:rPr lang="ru-RU" sz="1200" b="0" u="none" strike="noStrike" dirty="0" smtClean="0">
                <a:solidFill>
                  <a:schemeClr val="bg1"/>
                </a:solidFill>
              </a:rPr>
              <a:t>Для всех инфекционных диарей  характерно</a:t>
            </a:r>
            <a:r>
              <a:rPr lang="ru-RU" sz="1200" b="0" u="none" strike="noStrike" baseline="0" dirty="0" smtClean="0">
                <a:solidFill>
                  <a:schemeClr val="bg1"/>
                </a:solidFill>
              </a:rPr>
              <a:t> </a:t>
            </a:r>
            <a:r>
              <a:rPr lang="ru-RU" sz="1200" b="0" u="none" strike="noStrike" dirty="0" smtClean="0">
                <a:solidFill>
                  <a:schemeClr val="bg1"/>
                </a:solidFill>
              </a:rPr>
              <a:t>проникновение возбудителей</a:t>
            </a:r>
            <a:r>
              <a:rPr lang="ru-RU" sz="1200" b="0" u="none" strike="noStrike" dirty="0" smtClean="0">
                <a:solidFill>
                  <a:srgbClr val="FFFF00"/>
                </a:solidFill>
              </a:rPr>
              <a:t> через рот</a:t>
            </a:r>
            <a:r>
              <a:rPr lang="ru-RU" sz="1200" b="0" u="none" strike="noStrike" dirty="0" smtClean="0">
                <a:solidFill>
                  <a:schemeClr val="bg1"/>
                </a:solidFill>
              </a:rPr>
              <a:t>  в организм человека,  активное их </a:t>
            </a:r>
            <a:r>
              <a:rPr lang="ru-RU" sz="1200" b="0" u="none" strike="noStrike" dirty="0" smtClean="0">
                <a:solidFill>
                  <a:srgbClr val="FFFF00"/>
                </a:solidFill>
              </a:rPr>
              <a:t>размножение в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0" u="none" strike="noStrike" dirty="0" smtClean="0">
                <a:solidFill>
                  <a:srgbClr val="FFFF00"/>
                </a:solidFill>
              </a:rPr>
              <a:t>желудочно-кишечном тракте </a:t>
            </a:r>
            <a:r>
              <a:rPr lang="ru-RU" sz="1200" b="0" u="none" strike="noStrike" dirty="0" smtClean="0">
                <a:solidFill>
                  <a:schemeClr val="bg1"/>
                </a:solidFill>
              </a:rPr>
              <a:t>(так называемый фекально-оральный механизм передачи).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Выделяясь из кишечника больного во внешнюю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среду, вирусы и бактерии могут попадать в: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воду, пищу, </a:t>
            </a:r>
            <a:r>
              <a:rPr lang="ru-RU" b="0" dirty="0" smtClean="0">
                <a:solidFill>
                  <a:srgbClr val="FFFF00"/>
                </a:solidFill>
              </a:rPr>
              <a:t>на руки,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различные поверхности и предметы.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последующем, передача инфекции может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происходить</a:t>
            </a:r>
            <a:r>
              <a:rPr lang="ru-RU" b="0" dirty="0" smtClean="0">
                <a:solidFill>
                  <a:schemeClr val="bg1"/>
                </a:solidFill>
              </a:rPr>
              <a:t>:</a:t>
            </a:r>
            <a:r>
              <a:rPr lang="ru-RU" b="0" baseline="0" dirty="0" smtClean="0">
                <a:solidFill>
                  <a:schemeClr val="bg1"/>
                </a:solidFill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водным путём,  пищевым путём, </a:t>
            </a:r>
            <a:r>
              <a:rPr lang="ru-RU" b="0" dirty="0" smtClean="0">
                <a:solidFill>
                  <a:srgbClr val="FFFF00"/>
                </a:solidFill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контактно-бытовым путём.</a:t>
            </a:r>
            <a:endParaRPr lang="ru-RU" sz="1200" b="0" u="none" strike="noStrike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30 Название «Профилактика ВИЧ-инфекции и инфекций,</a:t>
            </a:r>
            <a:r>
              <a:rPr lang="ru-RU" baseline="0" dirty="0" smtClean="0"/>
              <a:t> передающихся половым путём».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№ 33. Инфекции, передающиеся половым путем (ИППП).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современной медицине известно более 30 различных болезней,             передающихся преимущественно половым путем.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распространенные ИППП: сифилис, гонорея, трихомониаз (трихомоноз),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хламидиоз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ВИЧ-инфекция, генитальный герпес.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!!! Важно знать: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Многие ИППП могут протекать без симптомов в течение многих месяцев и лет.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Применение противозачаточных таблеток не спасает от заражения ИППП.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Прерванный половой акт не защищает от ИППП.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Ранняя диагностика играет решающую роль в предотвращении таких последствий как бесплодие, сексуальные нарушения (импотенция), рак.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время одного полового контакта без использования презерватива можно заразиться несколькими ИППП.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Самостоятельно, без лечения ИППП, не проходят.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симптомы ИППП: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зуд, жжение;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покраснение половых органов;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необычные выделения из половых органов;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высыпания, пузырьки или узелки на слизистых оболочках и половых органах.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частое мочеиспускание с болевыми ощущениями.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Знайте!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 большинства ИППП,  включая ВИЧ-инфекцию, защищает презерватив ПРИ УСЛОВИИ его правильного использования. Во время любых половых контактов пользуйтесь латексным презервативом со смазкой на водной основе.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у Вас возникло подозрение, что Вы заражены ИППП, не впадайте в панику, не занимайтесь самолечением, а как можно скорее обратитесь к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врачу-дермато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венерологу, гинекологу или урологу.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Исключите половые контакты до тех пор, пока не проведете полный курс лечения. Иначе Вы можете передать ИППП своему партнеру и затем повторно заразиться от него. Если половых контактов избежать не удается, каждый раз обязательно используйте презерватив.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РЕГУЛЯРНО ПОСЕЩАЙТЕ ВРАЧА, чтобы убедиться в окончательном выздоровлении. Если окажется, что Вы выздоровели не до конца, Вам могут назначить дополнительный курс лечения.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471B8-9516-433E-9523-0472353D4AE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0" dirty="0" smtClean="0"/>
              <a:t>Слайд</a:t>
            </a:r>
            <a:r>
              <a:rPr lang="ru-RU" b="0" baseline="0" dirty="0" smtClean="0"/>
              <a:t> № 4.</a:t>
            </a:r>
            <a:r>
              <a:rPr lang="ru-RU" sz="1200" b="0" dirty="0" smtClean="0">
                <a:solidFill>
                  <a:schemeClr val="bg1"/>
                </a:solidFill>
              </a:rPr>
              <a:t> Сальмонеллы – бактерии, вызывающие сальмонеллёз. Сальмонеллы в продуктах питания сохраняются от нескольких дней до нескольких месяцев.  Средняя доза, вызывающая заражение* (далее -  инфицирующая доза – т.е. количество микроорганизмов, которые при попадании в организм человека способны вызывать заболевание), составляет  от 1 до 10 миллионов микробных клеток. </a:t>
            </a:r>
            <a:r>
              <a:rPr lang="ru-RU" sz="1200" b="0" dirty="0" smtClean="0">
                <a:solidFill>
                  <a:srgbClr val="FFFF00"/>
                </a:solidFill>
              </a:rPr>
              <a:t>Хорошо размножаются в продуктах питания</a:t>
            </a:r>
            <a:r>
              <a:rPr lang="ru-RU" sz="1200" b="0" dirty="0" smtClean="0">
                <a:solidFill>
                  <a:schemeClr val="bg1"/>
                </a:solidFill>
              </a:rPr>
              <a:t> (при температуре 18 °С и выше). Например,  в кипячёном молоке при температуре 37°С инфицирующая доза достигается  через 4,5 – 6,5 часов. Заражение происходит, как правило, через инфицированные пищевые продукты животного происхождения (</a:t>
            </a:r>
            <a:r>
              <a:rPr lang="ru-RU" sz="1200" b="0" dirty="0" smtClean="0">
                <a:solidFill>
                  <a:srgbClr val="FFFF00"/>
                </a:solidFill>
              </a:rPr>
              <a:t>мясо и мясные продукты, молоко, яйца)</a:t>
            </a:r>
            <a:r>
              <a:rPr lang="ru-RU" sz="1200" b="0" dirty="0" smtClean="0">
                <a:solidFill>
                  <a:schemeClr val="bg1"/>
                </a:solidFill>
              </a:rPr>
              <a:t>. В яйцах возбудитель сохраняются до 1 года. </a:t>
            </a:r>
          </a:p>
          <a:p>
            <a:pPr algn="just"/>
            <a:r>
              <a:rPr lang="ru-RU" sz="1200" b="0" dirty="0" smtClean="0">
                <a:solidFill>
                  <a:schemeClr val="bg1"/>
                </a:solidFill>
              </a:rPr>
              <a:t>Соление и копчение оказывают на них очень слабое влияние, а замораживание даже увеличивает сроки выживания микроорганизмов в продуктах. </a:t>
            </a:r>
            <a:r>
              <a:rPr lang="ru-RU" sz="1200" b="0" dirty="0" smtClean="0">
                <a:solidFill>
                  <a:srgbClr val="FFFF00"/>
                </a:solidFill>
              </a:rPr>
              <a:t>При температуре 80° С сальмонелла погибает за 3 минуты, при 100° - мгновенно. </a:t>
            </a:r>
            <a:endParaRPr lang="ru-RU" sz="1200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Слайд № 5. Дизентерия -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острое инфекционное заболевание, вызываемое бактериями рода </a:t>
            </a:r>
            <a:r>
              <a:rPr lang="ru-RU" sz="1200" dirty="0" err="1" smtClean="0">
                <a:solidFill>
                  <a:schemeClr val="bg1"/>
                </a:solidFill>
              </a:rPr>
              <a:t>Шигелла</a:t>
            </a:r>
            <a:r>
              <a:rPr lang="ru-RU" sz="1200" dirty="0" smtClean="0">
                <a:solidFill>
                  <a:schemeClr val="bg1"/>
                </a:solidFill>
              </a:rPr>
              <a:t>. Выделяют </a:t>
            </a:r>
            <a:r>
              <a:rPr lang="ru-RU" dirty="0" smtClean="0">
                <a:solidFill>
                  <a:srgbClr val="FFFFFF"/>
                </a:solidFill>
              </a:rPr>
              <a:t>3 основных пути передачи инфекции:  водный,  пищевой (молочные продукты) , контактно-бытовой. В зависимости от вида </a:t>
            </a:r>
            <a:r>
              <a:rPr lang="ru-RU" dirty="0" err="1" smtClean="0">
                <a:solidFill>
                  <a:srgbClr val="FFFFFF"/>
                </a:solidFill>
              </a:rPr>
              <a:t>шигелл</a:t>
            </a:r>
            <a:r>
              <a:rPr lang="ru-RU" dirty="0" smtClean="0">
                <a:solidFill>
                  <a:srgbClr val="FFFFFF"/>
                </a:solidFill>
              </a:rPr>
              <a:t> превалируют</a:t>
            </a:r>
            <a:r>
              <a:rPr lang="ru-RU" baseline="0" dirty="0" smtClean="0">
                <a:solidFill>
                  <a:srgbClr val="FFFFFF"/>
                </a:solidFill>
              </a:rPr>
              <a:t> разные пути передачи. Контактно-бытовой путь характерен для </a:t>
            </a:r>
            <a:r>
              <a:rPr lang="ru-RU" baseline="0" dirty="0" err="1" smtClean="0">
                <a:solidFill>
                  <a:srgbClr val="FFFFFF"/>
                </a:solidFill>
              </a:rPr>
              <a:t>шигеллы</a:t>
            </a:r>
            <a:r>
              <a:rPr lang="ru-RU" baseline="0" dirty="0" smtClean="0">
                <a:solidFill>
                  <a:srgbClr val="FFFFFF"/>
                </a:solidFill>
              </a:rPr>
              <a:t> Григорьева  </a:t>
            </a:r>
            <a:r>
              <a:rPr lang="ru-RU" baseline="0" dirty="0" err="1" smtClean="0">
                <a:solidFill>
                  <a:srgbClr val="FFFFFF"/>
                </a:solidFill>
              </a:rPr>
              <a:t>Шига</a:t>
            </a:r>
            <a:r>
              <a:rPr lang="ru-RU" baseline="0" dirty="0" smtClean="0">
                <a:solidFill>
                  <a:srgbClr val="FFFFFF"/>
                </a:solidFill>
              </a:rPr>
              <a:t> – для заражения достаточно 10 клеток (при этом в 1 г. фекалий содержится около 1 миллиона бактерий). Инфекция способна распространяться среди населения без предварительного накопления на объектах внешней среды. Водный путь характерен для </a:t>
            </a:r>
            <a:r>
              <a:rPr lang="ru-RU" baseline="0" dirty="0" err="1" smtClean="0">
                <a:solidFill>
                  <a:srgbClr val="FFFFFF"/>
                </a:solidFill>
              </a:rPr>
              <a:t>шигеллы</a:t>
            </a:r>
            <a:r>
              <a:rPr lang="ru-RU" baseline="0" dirty="0" smtClean="0">
                <a:solidFill>
                  <a:srgbClr val="FFFFFF"/>
                </a:solidFill>
              </a:rPr>
              <a:t> </a:t>
            </a:r>
            <a:r>
              <a:rPr lang="ru-RU" baseline="0" dirty="0" err="1" smtClean="0">
                <a:solidFill>
                  <a:srgbClr val="FFFFFF"/>
                </a:solidFill>
              </a:rPr>
              <a:t>Флекснера</a:t>
            </a:r>
            <a:r>
              <a:rPr lang="ru-RU" baseline="0" dirty="0" smtClean="0">
                <a:solidFill>
                  <a:srgbClr val="FFFFFF"/>
                </a:solidFill>
              </a:rPr>
              <a:t> (инфицирующая доза 180-5000 клеток). И, наконец, для </a:t>
            </a:r>
            <a:r>
              <a:rPr lang="ru-RU" baseline="0" dirty="0" err="1" smtClean="0">
                <a:solidFill>
                  <a:srgbClr val="FFFFFF"/>
                </a:solidFill>
              </a:rPr>
              <a:t>шигеллы</a:t>
            </a:r>
            <a:r>
              <a:rPr lang="ru-RU" baseline="0" dirty="0" smtClean="0">
                <a:solidFill>
                  <a:srgbClr val="FFFFFF"/>
                </a:solidFill>
              </a:rPr>
              <a:t> </a:t>
            </a:r>
            <a:r>
              <a:rPr lang="ru-RU" baseline="0" dirty="0" err="1" smtClean="0">
                <a:solidFill>
                  <a:srgbClr val="FFFFFF"/>
                </a:solidFill>
              </a:rPr>
              <a:t>Зонне</a:t>
            </a:r>
            <a:r>
              <a:rPr lang="ru-RU" baseline="0" dirty="0" smtClean="0">
                <a:solidFill>
                  <a:srgbClr val="FFFFFF"/>
                </a:solidFill>
              </a:rPr>
              <a:t> </a:t>
            </a:r>
            <a:r>
              <a:rPr lang="ru-RU" baseline="0" dirty="0" err="1" smtClean="0">
                <a:solidFill>
                  <a:srgbClr val="FFFFFF"/>
                </a:solidFill>
              </a:rPr>
              <a:t>зарактерен</a:t>
            </a:r>
            <a:r>
              <a:rPr lang="ru-RU" baseline="0" dirty="0" smtClean="0">
                <a:solidFill>
                  <a:srgbClr val="FFFFFF"/>
                </a:solidFill>
              </a:rPr>
              <a:t> пищевой путь передачи. При этом инфицирующая доза достаточно высокая – миллионы – миллиарды клеток, однако возбудитель очень хорошо размножается в продуктах питания (особенно молочных!!!) и в тёплое время года инфицирующая доза накапливается через 1-3 часа.</a:t>
            </a:r>
            <a:endParaRPr lang="ru-RU" dirty="0" smtClean="0">
              <a:solidFill>
                <a:srgbClr val="FFFFFF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</a:t>
            </a:r>
            <a:r>
              <a:rPr lang="ru-RU" baseline="0" dirty="0" smtClean="0"/>
              <a:t> 6 Кроме вышеперечисленных бактериальных возбудителей (сальмонеллы и </a:t>
            </a:r>
            <a:r>
              <a:rPr lang="ru-RU" baseline="0" dirty="0" err="1" smtClean="0"/>
              <a:t>шигеллы</a:t>
            </a:r>
            <a:r>
              <a:rPr lang="ru-RU" baseline="0" dirty="0" smtClean="0"/>
              <a:t>) существуют другие бактерии, способные вызвать ОКИ. Ежегодно в г. Минске регистрируются случаи ОКИ, вызванные </a:t>
            </a:r>
            <a:r>
              <a:rPr lang="ru-RU" baseline="0" dirty="0" err="1" smtClean="0"/>
              <a:t>клебсиеллами</a:t>
            </a:r>
            <a:r>
              <a:rPr lang="ru-RU" baseline="0" dirty="0" smtClean="0"/>
              <a:t>, золотистым </a:t>
            </a:r>
            <a:r>
              <a:rPr lang="ru-RU" baseline="0" dirty="0" err="1" smtClean="0"/>
              <a:t>стафилоккоком</a:t>
            </a:r>
            <a:r>
              <a:rPr lang="ru-RU" baseline="0" dirty="0" smtClean="0"/>
              <a:t>, протеем, </a:t>
            </a:r>
            <a:r>
              <a:rPr lang="ru-RU" baseline="0" dirty="0" err="1" smtClean="0"/>
              <a:t>энтеробактером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цитробактером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кампилобактером</a:t>
            </a:r>
            <a:r>
              <a:rPr lang="ru-RU" baseline="0" dirty="0" smtClean="0"/>
              <a:t> и другими бактериями. На данном слайде представлена структура бактериальных возбудителей за 2013 год, выделенных от пациентов в г. Минске.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Слайд № 7. Для вирусных диарей особое значение имеет контактно-бытовая передача. С фекалиями вирусы выделяются во</a:t>
            </a:r>
            <a:r>
              <a:rPr lang="ru-RU" baseline="0" dirty="0" smtClean="0"/>
              <a:t> внешнюю среду в больших количествах (миллионы вирусных частиц!), а для заражения достаточно  единиц. Вирусная инфекция распространяется очень интенсивно и по времени в очень сжатые сроки (часы, сутки!). Проблемой является наличие такой формы инфекции как бессимптомное </a:t>
            </a:r>
            <a:r>
              <a:rPr lang="ru-RU" baseline="0" dirty="0" err="1" smtClean="0"/>
              <a:t>вирусоносительство</a:t>
            </a:r>
            <a:r>
              <a:rPr lang="ru-RU" baseline="0" dirty="0" smtClean="0"/>
              <a:t>, </a:t>
            </a:r>
            <a:r>
              <a:rPr lang="ru-RU" b="0" dirty="0" smtClean="0">
                <a:solidFill>
                  <a:schemeClr val="bg1"/>
                </a:solidFill>
                <a:ea typeface="Calibri"/>
                <a:cs typeface="Times New Roman"/>
              </a:rPr>
              <a:t>при котором человек  выделяет вирус  во внешнюю среду и может стать источником инфекции заболевания для других людей.</a:t>
            </a:r>
            <a:r>
              <a:rPr lang="ru-RU" b="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u="none" dirty="0" smtClean="0">
                <a:solidFill>
                  <a:schemeClr val="bg1"/>
                </a:solidFill>
              </a:rPr>
              <a:t>Слайд №</a:t>
            </a:r>
            <a:r>
              <a:rPr lang="ru-RU" sz="1200" b="0" u="none" baseline="0" dirty="0" smtClean="0">
                <a:solidFill>
                  <a:schemeClr val="bg1"/>
                </a:solidFill>
              </a:rPr>
              <a:t> 8. </a:t>
            </a:r>
            <a:r>
              <a:rPr lang="ru-RU" sz="1200" b="0" u="none" dirty="0" smtClean="0">
                <a:solidFill>
                  <a:schemeClr val="bg1"/>
                </a:solidFill>
              </a:rPr>
              <a:t>Вспышки </a:t>
            </a:r>
            <a:r>
              <a:rPr lang="ru-RU" sz="1200" b="0" u="none" dirty="0" err="1" smtClean="0">
                <a:solidFill>
                  <a:schemeClr val="bg1"/>
                </a:solidFill>
              </a:rPr>
              <a:t>норовирусной</a:t>
            </a:r>
            <a:r>
              <a:rPr lang="ru-RU" sz="1200" b="0" u="none" dirty="0" smtClean="0">
                <a:solidFill>
                  <a:schemeClr val="bg1"/>
                </a:solidFill>
              </a:rPr>
              <a:t> инфекции регистрируются повсеместно и круглогодично. В то же время характерна осенне-зимне-весенняя сезонность ("зимний кишечный грипп»), пик заболеваемости приходится на январь-февраль. </a:t>
            </a:r>
            <a:r>
              <a:rPr lang="ru-RU" sz="1200" b="0" u="none" dirty="0" smtClean="0">
                <a:solidFill>
                  <a:srgbClr val="FFFFFF"/>
                </a:solidFill>
              </a:rPr>
              <a:t>Вспышки </a:t>
            </a:r>
            <a:r>
              <a:rPr lang="ru-RU" sz="1200" b="0" u="none" dirty="0" err="1" smtClean="0">
                <a:solidFill>
                  <a:srgbClr val="FFFFFF"/>
                </a:solidFill>
              </a:rPr>
              <a:t>норовирусной</a:t>
            </a:r>
            <a:r>
              <a:rPr lang="ru-RU" sz="1200" b="0" u="none" dirty="0" smtClean="0">
                <a:solidFill>
                  <a:srgbClr val="FFFFFF"/>
                </a:solidFill>
              </a:rPr>
              <a:t> инфекции часто встречаются в закрытых коллективах (в детских коллективах, оздоровительных лагерях, больницах, общежитиях, круизных судах и т.п.)  где инфекция распространяется очень быстро либо от человека к человеку , либо через инфицированные продукты питания. Только за период с  2001г. по 2006г. в Европе было зафиксировано 7636 вспышек </a:t>
            </a:r>
            <a:r>
              <a:rPr lang="ru-RU" sz="1200" b="0" u="none" dirty="0" err="1" smtClean="0">
                <a:solidFill>
                  <a:srgbClr val="FFFFFF"/>
                </a:solidFill>
              </a:rPr>
              <a:t>норовирусной</a:t>
            </a:r>
            <a:r>
              <a:rPr lang="ru-RU" sz="1200" b="0" u="none" dirty="0" smtClean="0">
                <a:solidFill>
                  <a:srgbClr val="FFFFFF"/>
                </a:solidFill>
              </a:rPr>
              <a:t> этиологии. Вспышечная заболеваемость: декабрь 2012г. -  на борту круизного лайнера «</a:t>
            </a:r>
            <a:r>
              <a:rPr lang="ru-RU" sz="1200" b="0" u="none" dirty="0" err="1" smtClean="0">
                <a:solidFill>
                  <a:srgbClr val="FFFFFF"/>
                </a:solidFill>
              </a:rPr>
              <a:t>Queen</a:t>
            </a:r>
            <a:r>
              <a:rPr lang="ru-RU" sz="1200" b="0" u="none" dirty="0" smtClean="0">
                <a:solidFill>
                  <a:srgbClr val="FFFFFF"/>
                </a:solidFill>
              </a:rPr>
              <a:t> </a:t>
            </a:r>
            <a:r>
              <a:rPr lang="ru-RU" sz="1200" b="0" u="none" dirty="0" err="1" smtClean="0">
                <a:solidFill>
                  <a:srgbClr val="FFFFFF"/>
                </a:solidFill>
              </a:rPr>
              <a:t>Mary</a:t>
            </a:r>
            <a:r>
              <a:rPr lang="ru-RU" sz="1200" b="0" u="none" dirty="0" smtClean="0">
                <a:solidFill>
                  <a:srgbClr val="FFFFFF"/>
                </a:solidFill>
              </a:rPr>
              <a:t> 2»  произошла вспышка </a:t>
            </a:r>
            <a:r>
              <a:rPr lang="ru-RU" sz="1200" b="0" u="none" dirty="0" err="1" smtClean="0">
                <a:solidFill>
                  <a:srgbClr val="FFFFFF"/>
                </a:solidFill>
              </a:rPr>
              <a:t>Норовирусной</a:t>
            </a:r>
            <a:r>
              <a:rPr lang="ru-RU" sz="1200" b="0" u="none" dirty="0" smtClean="0">
                <a:solidFill>
                  <a:srgbClr val="FFFFFF"/>
                </a:solidFill>
              </a:rPr>
              <a:t> инфекции – из 2600 человек  в кратчайшие сроки заболело 200 человек.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u="none" dirty="0" smtClean="0">
              <a:solidFill>
                <a:srgbClr val="FFFF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rgbClr val="FFFFFF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Слайд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Энтеровирусная инфекция -это инфекционное заболевание, вызываемые вирусами, относящимися к роду энтеровирусов или кишечных вирусов, клинически проявляется лихорадкой, сыпью, болью в горле (герпетическая ангина), расстройством желудочно-кишечного тракта, поражением центральной нервной системы (менингиты), параличами и парезами. </a:t>
            </a:r>
          </a:p>
          <a:p>
            <a:pPr algn="just">
              <a:lnSpc>
                <a:spcPct val="120000"/>
              </a:lnSpc>
              <a:buNone/>
            </a:pP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        Наиболее тяжело протекает серозный вирусный менингит. Основными симптомами менингита являются: острое начало заболевания с высокой лихорадкой, головная боль, повторная рвота, мышечные боли, иногда, особенно у детей раннего возраста, боли в животе. При появлении указанных симптомов необходимо немедленно обратиться к врачу. </a:t>
            </a:r>
          </a:p>
          <a:p>
            <a:pPr algn="just">
              <a:lnSpc>
                <a:spcPct val="120000"/>
              </a:lnSpc>
              <a:buNone/>
            </a:pP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      Источником инфекции является только человек - больной или здоровый носитель. </a:t>
            </a:r>
          </a:p>
          <a:p>
            <a:pPr algn="just">
              <a:lnSpc>
                <a:spcPct val="120000"/>
              </a:lnSpc>
              <a:buNone/>
            </a:pP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       Основной путь передачи энтеровирусной инфекции – водный и пищевой путь передачи, возможно заражение воздушно-капельным путем и при контакте с больным человеком. Следует знать, что энтеровирусы хорошо сохраняются во внешней среде.</a:t>
            </a:r>
          </a:p>
          <a:p>
            <a:pPr>
              <a:lnSpc>
                <a:spcPct val="120000"/>
              </a:lnSpc>
              <a:buNone/>
            </a:pP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        Меры профилактики такие же, как при любой другой кишечной инфекции: </a:t>
            </a:r>
            <a:br>
              <a:rPr lang="be-BY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- необходимо соблюдать правила личной гигиены, тщательно мыть руки перед приготовлением пищи, перед едой, после туалета; </a:t>
            </a:r>
            <a:br>
              <a:rPr lang="be-BY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- тщательно мыть фрукты и овощи; </a:t>
            </a:r>
            <a:br>
              <a:rPr lang="be-BY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- не рекомендуется покупать продукты в местах несанкционированной торговли; </a:t>
            </a:r>
            <a:br>
              <a:rPr lang="be-BY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- купаться следует только в отведенных для этой цели местах; </a:t>
            </a:r>
            <a:br>
              <a:rPr lang="be-BY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sz="1200" dirty="0" smtClean="0">
                <a:latin typeface="Times New Roman" pitchFamily="18" charset="0"/>
                <a:cs typeface="Times New Roman" pitchFamily="18" charset="0"/>
              </a:rPr>
              <a:t>- употреблятьдля питья только кипяченую или бутилированную воду. 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Проблема энтеровирусной инфекции актуальна в мире и Республике Беларусь.</a:t>
            </a:r>
          </a:p>
          <a:p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По данным Всемирной Организации Здравоохранения с начала марта 2008 года среди населения Китайской Народной Республики зарегистрирована крупная вспышка энтеровирусной инфекции. Общее число заболевших составило от 25 до 27,5 тысяч человек. </a:t>
            </a:r>
          </a:p>
          <a:p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В июле – сентябре 2003 г. в г.Минске  была зафиксирована вспышка энтеровирусной инфекции . Основной формои ЭВИ у детей был серозный менингит (56 – 63%).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июне 2013 г. опасная инфекция дала о себе знать в России: в Ростове, Липецкой области и Москве. Около 40 % случаев заболеваний этой энтеровирусной инфекцией протекали в форме серозного менингита.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452F-B1B8-4C0D-B66E-8A1DA256F7E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http://www.uralweb.ru/news/images/341/000/341108.jpg" TargetMode="External"/><Relationship Id="rId13" Type="http://schemas.openxmlformats.org/officeDocument/2006/relationships/image" Target="../media/image47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415181"/>
            <a:ext cx="86409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Профилактика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инфекционных и паразитарных заболеваний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2512"/>
            <a:ext cx="3819844" cy="257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067382"/>
            <a:ext cx="3570760" cy="25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214290"/>
            <a:ext cx="8501122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Материалы для гигиенического обучения и воспитания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5400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Из истории – известные источники кишечных инфекций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0688"/>
            <a:ext cx="6408712" cy="4104456"/>
          </a:xfrm>
          <a:solidFill>
            <a:srgbClr val="002060">
              <a:alpha val="44000"/>
            </a:srgb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1750" b="1" dirty="0" smtClean="0">
                <a:solidFill>
                  <a:schemeClr val="bg1"/>
                </a:solidFill>
              </a:rPr>
              <a:t>Мария </a:t>
            </a:r>
            <a:r>
              <a:rPr lang="ru-RU" sz="1750" b="1" dirty="0" err="1" smtClean="0">
                <a:solidFill>
                  <a:schemeClr val="bg1"/>
                </a:solidFill>
              </a:rPr>
              <a:t>Маллон</a:t>
            </a:r>
            <a:r>
              <a:rPr lang="ru-RU" sz="1750" b="1" dirty="0" smtClean="0">
                <a:solidFill>
                  <a:schemeClr val="bg1"/>
                </a:solidFill>
              </a:rPr>
              <a:t>  (</a:t>
            </a:r>
            <a:r>
              <a:rPr lang="ru-RU" sz="1750" dirty="0" smtClean="0">
                <a:solidFill>
                  <a:schemeClr val="bg1"/>
                </a:solidFill>
              </a:rPr>
              <a:t>известная как </a:t>
            </a:r>
            <a:r>
              <a:rPr lang="ru-RU" sz="1750" dirty="0" err="1" smtClean="0">
                <a:solidFill>
                  <a:schemeClr val="bg1"/>
                </a:solidFill>
              </a:rPr>
              <a:t>Тифо́зная</a:t>
            </a:r>
            <a:r>
              <a:rPr lang="ru-RU" sz="1750" dirty="0" smtClean="0">
                <a:solidFill>
                  <a:schemeClr val="bg1"/>
                </a:solidFill>
              </a:rPr>
              <a:t> </a:t>
            </a:r>
            <a:r>
              <a:rPr lang="ru-RU" sz="1750" dirty="0" err="1" smtClean="0">
                <a:solidFill>
                  <a:schemeClr val="bg1"/>
                </a:solidFill>
              </a:rPr>
              <a:t>Мэ́ри</a:t>
            </a:r>
            <a:r>
              <a:rPr lang="ru-RU" sz="1750" dirty="0" smtClean="0">
                <a:solidFill>
                  <a:schemeClr val="bg1"/>
                </a:solidFill>
              </a:rPr>
              <a:t>, США).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Являлась здоровым носителем сальмонеллы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брюшного тифа. За время её работы поваром от неё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заразились </a:t>
            </a:r>
            <a:r>
              <a:rPr lang="ru-RU" sz="1750" b="1" u="sng" dirty="0" smtClean="0">
                <a:solidFill>
                  <a:schemeClr val="bg1"/>
                </a:solidFill>
              </a:rPr>
              <a:t>47  человек</a:t>
            </a:r>
            <a:r>
              <a:rPr lang="ru-RU" sz="1750" dirty="0" smtClean="0">
                <a:solidFill>
                  <a:schemeClr val="bg1"/>
                </a:solidFill>
              </a:rPr>
              <a:t>, </a:t>
            </a:r>
            <a:r>
              <a:rPr lang="ru-RU" sz="1750" b="1" u="sng" dirty="0" smtClean="0">
                <a:solidFill>
                  <a:schemeClr val="bg1"/>
                </a:solidFill>
              </a:rPr>
              <a:t>трое из заболевших умерли</a:t>
            </a:r>
            <a:r>
              <a:rPr lang="ru-RU" sz="175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Власти штата Нью-Йорк  изолировали её на три года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для  прохождения лечения на  небольшом островке 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вблизи Нью-Йорка - </a:t>
            </a:r>
            <a:r>
              <a:rPr lang="ru-RU" sz="1750" dirty="0" err="1" smtClean="0">
                <a:solidFill>
                  <a:schemeClr val="bg1"/>
                </a:solidFill>
              </a:rPr>
              <a:t>Норт-Бразер</a:t>
            </a:r>
            <a:r>
              <a:rPr lang="ru-RU" sz="1750" dirty="0" smtClean="0">
                <a:solidFill>
                  <a:schemeClr val="bg1"/>
                </a:solidFill>
              </a:rPr>
              <a:t>  . Приняв присягу об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отстранении от работы в качестве повара,  была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освобождена и вернулась на материк. Спустя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некоторое время она под псевдонимом Мэри Браун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вновь стала работать поваром и в  последующем </a:t>
            </a:r>
          </a:p>
          <a:p>
            <a:pPr>
              <a:buNone/>
            </a:pPr>
            <a:r>
              <a:rPr lang="ru-RU" sz="1750" b="1" u="sng" dirty="0" smtClean="0">
                <a:solidFill>
                  <a:schemeClr val="bg1"/>
                </a:solidFill>
              </a:rPr>
              <a:t>заразила ещё  25 человек</a:t>
            </a:r>
            <a:r>
              <a:rPr lang="ru-RU" sz="1750" dirty="0" smtClean="0">
                <a:solidFill>
                  <a:schemeClr val="bg1"/>
                </a:solidFill>
              </a:rPr>
              <a:t>, работая в Женской </a:t>
            </a:r>
          </a:p>
          <a:p>
            <a:pPr>
              <a:buNone/>
            </a:pPr>
            <a:r>
              <a:rPr lang="ru-RU" sz="1750" dirty="0" smtClean="0">
                <a:solidFill>
                  <a:schemeClr val="bg1"/>
                </a:solidFill>
              </a:rPr>
              <a:t>больнице </a:t>
            </a:r>
            <a:r>
              <a:rPr lang="ru-RU" sz="1750" dirty="0" err="1" smtClean="0">
                <a:solidFill>
                  <a:schemeClr val="bg1"/>
                </a:solidFill>
              </a:rPr>
              <a:t>Слоун</a:t>
            </a:r>
            <a:r>
              <a:rPr lang="ru-RU" sz="1750" dirty="0" smtClean="0">
                <a:solidFill>
                  <a:schemeClr val="bg1"/>
                </a:solidFill>
              </a:rPr>
              <a:t>. Была арестована и пожизненно изолирована.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30246" r="8300"/>
          <a:stretch>
            <a:fillRect/>
          </a:stretch>
        </p:blipFill>
        <p:spPr bwMode="auto">
          <a:xfrm>
            <a:off x="323528" y="4838750"/>
            <a:ext cx="2736304" cy="154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b="11514"/>
          <a:stretch>
            <a:fillRect/>
          </a:stretch>
        </p:blipFill>
        <p:spPr bwMode="auto">
          <a:xfrm>
            <a:off x="5630738" y="72008"/>
            <a:ext cx="333375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75856" y="4797152"/>
            <a:ext cx="5688632" cy="1584176"/>
          </a:xfrm>
          <a:prstGeom prst="rect">
            <a:avLst/>
          </a:prstGeom>
          <a:solidFill>
            <a:srgbClr val="002060">
              <a:alpha val="84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50" noProof="0" dirty="0" smtClean="0">
                <a:solidFill>
                  <a:srgbClr val="FFFF00"/>
                </a:solidFill>
              </a:rPr>
              <a:t>Таким образом, </a:t>
            </a:r>
            <a:r>
              <a:rPr lang="ru-RU" sz="1750" dirty="0" smtClean="0">
                <a:solidFill>
                  <a:srgbClr val="FFFF00"/>
                </a:solidFill>
              </a:rPr>
              <a:t>лица , не имеющие клинических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50" dirty="0" smtClean="0">
                <a:solidFill>
                  <a:srgbClr val="FFFF00"/>
                </a:solidFill>
              </a:rPr>
              <a:t>симптомов инфекционного заболевания, могут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50" dirty="0" smtClean="0">
                <a:solidFill>
                  <a:srgbClr val="FFFF00"/>
                </a:solidFill>
              </a:rPr>
              <a:t>быть здоровыми носителями различных бактерий 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50" dirty="0" smtClean="0">
                <a:solidFill>
                  <a:srgbClr val="FFFF00"/>
                </a:solidFill>
              </a:rPr>
              <a:t>вирусов!!!  Они могут  стать источниками инфекции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50" dirty="0" smtClean="0">
                <a:solidFill>
                  <a:srgbClr val="FFFF00"/>
                </a:solidFill>
              </a:rPr>
              <a:t>при несоблюдении  элементарных гигиенических правил.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9512" y="6425952"/>
            <a:ext cx="8855968" cy="3874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dirty="0" smtClean="0">
                <a:solidFill>
                  <a:srgbClr val="FF0000"/>
                </a:solidFill>
              </a:rPr>
              <a:t>Решение  проблемы –  постоянное и мотивированное соблюдение гигиенических навыков!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188640"/>
            <a:ext cx="4857752" cy="86409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Крупнейшие вспышки брюшного тифа последнего десятилетия в мире: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4700590" cy="3672408"/>
          </a:xfrm>
          <a:solidFill>
            <a:srgbClr val="002060">
              <a:alpha val="66000"/>
            </a:srgbClr>
          </a:solidFill>
        </p:spPr>
        <p:txBody>
          <a:bodyPr>
            <a:noAutofit/>
          </a:bodyPr>
          <a:lstStyle/>
          <a:p>
            <a:r>
              <a:rPr lang="ru-RU" sz="1800" b="1" u="sng" dirty="0" smtClean="0">
                <a:solidFill>
                  <a:schemeClr val="bg1"/>
                </a:solidFill>
              </a:rPr>
              <a:t>Гаити. </a:t>
            </a:r>
            <a:r>
              <a:rPr lang="ru-RU" sz="1800" dirty="0" smtClean="0">
                <a:solidFill>
                  <a:schemeClr val="bg1"/>
                </a:solidFill>
              </a:rPr>
              <a:t>Во время сухого сезона в апреле-мае 2003г. - </a:t>
            </a:r>
            <a:r>
              <a:rPr lang="ru-RU" sz="1800" b="1" u="sng" dirty="0" smtClean="0">
                <a:solidFill>
                  <a:schemeClr val="bg1"/>
                </a:solidFill>
              </a:rPr>
              <a:t>200</a:t>
            </a:r>
            <a:r>
              <a:rPr lang="ru-RU" sz="1800" dirty="0" smtClean="0">
                <a:solidFill>
                  <a:schemeClr val="bg1"/>
                </a:solidFill>
              </a:rPr>
              <a:t> случаев брюшного тифа и </a:t>
            </a:r>
            <a:r>
              <a:rPr lang="ru-RU" sz="1800" b="1" u="sng" dirty="0" smtClean="0">
                <a:solidFill>
                  <a:schemeClr val="bg1"/>
                </a:solidFill>
              </a:rPr>
              <a:t>40 </a:t>
            </a:r>
            <a:r>
              <a:rPr lang="ru-RU" sz="1800" dirty="0" smtClean="0">
                <a:solidFill>
                  <a:schemeClr val="bg1"/>
                </a:solidFill>
              </a:rPr>
              <a:t>смертельных исходов Водный путь передачи - загрязнение речной воды.</a:t>
            </a:r>
          </a:p>
          <a:p>
            <a:r>
              <a:rPr lang="ru-RU" sz="1800" b="1" u="sng" dirty="0" smtClean="0">
                <a:solidFill>
                  <a:schemeClr val="bg1"/>
                </a:solidFill>
              </a:rPr>
              <a:t>В Киншасе </a:t>
            </a:r>
            <a:r>
              <a:rPr lang="ru-RU" sz="1800" dirty="0" smtClean="0">
                <a:solidFill>
                  <a:schemeClr val="bg1"/>
                </a:solidFill>
              </a:rPr>
              <a:t>- столице Демократической Республики Конго, расположена на реке Конго, с 27 сентября 2004 по 11 января 2005 года зарегистрировано </a:t>
            </a:r>
            <a:r>
              <a:rPr lang="ru-RU" sz="1800" b="1" u="sng" dirty="0" smtClean="0">
                <a:solidFill>
                  <a:schemeClr val="bg1"/>
                </a:solidFill>
              </a:rPr>
              <a:t>42 564 </a:t>
            </a:r>
            <a:r>
              <a:rPr lang="ru-RU" sz="1800" dirty="0" smtClean="0">
                <a:solidFill>
                  <a:schemeClr val="bg1"/>
                </a:solidFill>
              </a:rPr>
              <a:t>случаев и </a:t>
            </a:r>
            <a:r>
              <a:rPr lang="ru-RU" sz="1800" b="1" u="sng" dirty="0" smtClean="0">
                <a:solidFill>
                  <a:schemeClr val="bg1"/>
                </a:solidFill>
              </a:rPr>
              <a:t>214</a:t>
            </a:r>
            <a:r>
              <a:rPr lang="ru-RU" sz="1800" dirty="0" smtClean="0">
                <a:solidFill>
                  <a:schemeClr val="bg1"/>
                </a:solidFill>
              </a:rPr>
              <a:t> случаев смерти (летальный исход, 0,5%), и 696 тяжелых случаев с  пробадением кишечника.  Причина - плохие санитарные условия и отсутствие  питьевой воды.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2013г.  - вспышечная заболеваемость: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35" y="76200"/>
            <a:ext cx="369506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 l="51757" t="25000" r="7247" b="30616"/>
          <a:stretch>
            <a:fillRect/>
          </a:stretch>
        </p:blipFill>
        <p:spPr bwMode="auto">
          <a:xfrm>
            <a:off x="5029200" y="4267200"/>
            <a:ext cx="3962400" cy="241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2951" y="1981200"/>
            <a:ext cx="329382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057400"/>
            <a:ext cx="2362200" cy="1940379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179512" y="4857760"/>
            <a:ext cx="4700590" cy="1500198"/>
          </a:xfrm>
          <a:prstGeom prst="rect">
            <a:avLst/>
          </a:prstGeom>
          <a:solidFill>
            <a:srgbClr val="002060">
              <a:alpha val="66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Россия, г</a:t>
            </a:r>
            <a:r>
              <a:rPr lang="ru-RU" dirty="0" smtClean="0">
                <a:solidFill>
                  <a:schemeClr val="bg1"/>
                </a:solidFill>
              </a:rPr>
              <a:t>. Подольск (Московская область)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ноябрь 2013г.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1800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случаев брюшного тифа у лиц прибывших на работу, проживающих в общежитии г. Подольска.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xit" presetSubtype="0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гиг Обучение\Enterohaemorrageic_Escherichia_coli_78939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928670"/>
            <a:ext cx="2656926" cy="17145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00496" y="1214422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-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1571612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9026" y="2000240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388" y="4817946"/>
            <a:ext cx="4749678" cy="1754326"/>
          </a:xfrm>
          <a:prstGeom prst="rect">
            <a:avLst/>
          </a:prstGeom>
          <a:solidFill>
            <a:srgbClr val="00206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. Основными факторами передачи вспышек </a:t>
            </a:r>
            <a:r>
              <a:rPr lang="ru-RU" b="1" dirty="0" err="1" smtClean="0">
                <a:solidFill>
                  <a:schemeClr val="bg1"/>
                </a:solidFill>
              </a:rPr>
              <a:t>энтерогемморрагической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E.coli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являются сырые или не прошедшие достаточную тепловую обработку продукты из мясного фарша, сырое молоко и овощи, загрязненные фекалиями.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285720" y="214290"/>
            <a:ext cx="835824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нтерогемморрагическая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кишечная палочка (ЭГКП)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14282" y="3425580"/>
            <a:ext cx="8501122" cy="789238"/>
          </a:xfrm>
          <a:prstGeom prst="rect">
            <a:avLst/>
          </a:prstGeom>
          <a:solidFill>
            <a:srgbClr val="002060">
              <a:alpha val="65000"/>
            </a:srgb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2011г.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вспышка в Германии и Европе. Всего в Европе зарегистрировано 499 случаев ГУС и 1115 случаев инфекции ЭГКП, что в целом составило  </a:t>
            </a:r>
            <a:r>
              <a:rPr lang="ru-RU" b="1" u="sng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1614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случаев.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071802" y="857232"/>
            <a:ext cx="3571900" cy="2214578"/>
          </a:xfrm>
          <a:prstGeom prst="rect">
            <a:avLst/>
          </a:prstGeom>
          <a:solidFill>
            <a:srgbClr val="002060">
              <a:alpha val="65000"/>
            </a:srgb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2006гг. – вспышка в США: 205 случаев заболеваний </a:t>
            </a:r>
            <a:r>
              <a:rPr lang="ru-RU" b="1" dirty="0" err="1" smtClean="0">
                <a:solidFill>
                  <a:schemeClr val="bg1"/>
                </a:solidFill>
              </a:rPr>
              <a:t>эшерихиозом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- 3 человека умерли;  у 31 человека – почечная недостаточность – развитие ГУС (</a:t>
            </a:r>
            <a:r>
              <a:rPr lang="ru-RU" b="1" dirty="0" err="1" smtClean="0">
                <a:solidFill>
                  <a:schemeClr val="bg1"/>
                </a:solidFill>
              </a:rPr>
              <a:t>гемолитико</a:t>
            </a:r>
            <a:r>
              <a:rPr lang="ru-RU" b="1" dirty="0" smtClean="0">
                <a:solidFill>
                  <a:schemeClr val="bg1"/>
                </a:solidFill>
              </a:rPr>
              <a:t> -уремического синдрома</a:t>
            </a:r>
            <a:r>
              <a:rPr lang="en-US" b="1" dirty="0" smtClean="0">
                <a:solidFill>
                  <a:schemeClr val="bg1"/>
                </a:solidFill>
              </a:rPr>
              <a:t>).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928670"/>
            <a:ext cx="222886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30000" t="37500"/>
          <a:stretch>
            <a:fillRect/>
          </a:stretch>
        </p:blipFill>
        <p:spPr bwMode="auto">
          <a:xfrm>
            <a:off x="5143512" y="4643446"/>
            <a:ext cx="4000488" cy="202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5760640" cy="3888432"/>
          </a:xfrm>
          <a:solidFill>
            <a:srgbClr val="002060">
              <a:alpha val="48000"/>
            </a:srgb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Ещё древние философы утверждали, что решающую роль в продлении жизни отдельного человека и в развитии общества в целом сыграла не лечебная медицина, а санитария и индивидуальная гигиена. </a:t>
            </a:r>
          </a:p>
          <a:p>
            <a:r>
              <a:rPr lang="ru-RU" sz="2400" dirty="0" smtClean="0">
                <a:solidFill>
                  <a:srgbClr val="FFFFFF"/>
                </a:solidFill>
              </a:rPr>
              <a:t>«</a:t>
            </a:r>
            <a:r>
              <a:rPr lang="ru-RU" sz="2400" b="1" dirty="0" smtClean="0">
                <a:solidFill>
                  <a:srgbClr val="FFFFFF"/>
                </a:solidFill>
              </a:rPr>
              <a:t>Самые опасные болезни отступают и даже исчезают, когда общество достигает высокого  уровня культуры в быту»</a:t>
            </a:r>
            <a:r>
              <a:rPr lang="ru-RU" sz="2400" dirty="0" smtClean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087" y="1628800"/>
            <a:ext cx="28316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79208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защитить от болезни себя 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окружающих: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5661248"/>
            <a:ext cx="8748464" cy="1008112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Только строгое соблюдение гигиенических правил оградит от болезни.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755576" y="404664"/>
            <a:ext cx="482453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noProof="0" dirty="0" smtClean="0">
                <a:solidFill>
                  <a:srgbClr val="FFFFFF"/>
                </a:solidFill>
              </a:rPr>
              <a:t>Гельминтозы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7866" r="5602"/>
          <a:stretch>
            <a:fillRect/>
          </a:stretch>
        </p:blipFill>
        <p:spPr bwMode="auto">
          <a:xfrm>
            <a:off x="251520" y="2492896"/>
            <a:ext cx="4752528" cy="393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531171" y="764704"/>
            <a:ext cx="4505325" cy="4505325"/>
          </a:xfrm>
          <a:prstGeom prst="flowChartMagneticTap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8"/>
          <p:cNvSpPr>
            <a:spLocks noGrp="1"/>
          </p:cNvSpPr>
          <p:nvPr>
            <p:ph type="title"/>
          </p:nvPr>
        </p:nvSpPr>
        <p:spPr>
          <a:xfrm>
            <a:off x="1475656" y="0"/>
            <a:ext cx="6048672" cy="836613"/>
          </a:xfrm>
          <a:solidFill>
            <a:srgbClr val="FFFFE1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Доминирующие гельминтозы и </a:t>
            </a:r>
            <a:r>
              <a:rPr lang="ru-RU" sz="2400" b="1" dirty="0" err="1" smtClean="0">
                <a:solidFill>
                  <a:srgbClr val="FF0000"/>
                </a:solidFill>
              </a:rPr>
              <a:t>протозоозы</a:t>
            </a:r>
            <a:r>
              <a:rPr lang="ru-RU" sz="2400" b="1" dirty="0" smtClean="0">
                <a:solidFill>
                  <a:srgbClr val="FF0000"/>
                </a:solidFill>
              </a:rPr>
              <a:t> в Республике Беларусь </a:t>
            </a:r>
          </a:p>
        </p:txBody>
      </p:sp>
      <p:sp>
        <p:nvSpPr>
          <p:cNvPr id="2051" name="TextBox 9"/>
          <p:cNvSpPr txBox="1">
            <a:spLocks noChangeArrowheads="1"/>
          </p:cNvSpPr>
          <p:nvPr/>
        </p:nvSpPr>
        <p:spPr bwMode="auto">
          <a:xfrm>
            <a:off x="755650" y="1484313"/>
            <a:ext cx="1458896" cy="369332"/>
          </a:xfrm>
          <a:prstGeom prst="rect">
            <a:avLst/>
          </a:prstGeom>
          <a:solidFill>
            <a:srgbClr val="FCECD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АСКАРИДОЗ</a:t>
            </a:r>
          </a:p>
        </p:txBody>
      </p:sp>
      <p:sp>
        <p:nvSpPr>
          <p:cNvPr id="2052" name="TextBox 10"/>
          <p:cNvSpPr txBox="1">
            <a:spLocks noChangeArrowheads="1"/>
          </p:cNvSpPr>
          <p:nvPr/>
        </p:nvSpPr>
        <p:spPr bwMode="auto">
          <a:xfrm>
            <a:off x="2771800" y="1556792"/>
            <a:ext cx="2014538" cy="369332"/>
          </a:xfrm>
          <a:prstGeom prst="rect">
            <a:avLst/>
          </a:prstGeom>
          <a:solidFill>
            <a:srgbClr val="FCECD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ТРИХОЦЕФАЛЕЗ</a:t>
            </a:r>
          </a:p>
        </p:txBody>
      </p:sp>
      <p:pic>
        <p:nvPicPr>
          <p:cNvPr id="2053" name="Picture 2" descr="03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305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" descr="0324"/>
          <p:cNvPicPr>
            <a:picLocks noChangeAspect="1" noChangeArrowheads="1"/>
          </p:cNvPicPr>
          <p:nvPr/>
        </p:nvPicPr>
        <p:blipFill>
          <a:blip r:embed="rId4" cstate="print">
            <a:lum contrast="-6000"/>
          </a:blip>
          <a:srcRect/>
          <a:stretch>
            <a:fillRect/>
          </a:stretch>
        </p:blipFill>
        <p:spPr bwMode="auto">
          <a:xfrm>
            <a:off x="2699792" y="1844824"/>
            <a:ext cx="2232025" cy="171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16"/>
          <p:cNvSpPr txBox="1">
            <a:spLocks noChangeArrowheads="1"/>
          </p:cNvSpPr>
          <p:nvPr/>
        </p:nvSpPr>
        <p:spPr bwMode="auto">
          <a:xfrm>
            <a:off x="5292080" y="1556792"/>
            <a:ext cx="1441450" cy="306387"/>
          </a:xfrm>
          <a:prstGeom prst="rect">
            <a:avLst/>
          </a:prstGeom>
          <a:solidFill>
            <a:srgbClr val="FCECD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ЭНТЕРОБИОЗ</a:t>
            </a:r>
          </a:p>
        </p:txBody>
      </p:sp>
      <p:pic>
        <p:nvPicPr>
          <p:cNvPr id="2056" name="Picture 2" descr="0340"/>
          <p:cNvPicPr>
            <a:picLocks noChangeAspect="1" noChangeArrowheads="1"/>
          </p:cNvPicPr>
          <p:nvPr/>
        </p:nvPicPr>
        <p:blipFill>
          <a:blip r:embed="rId5" cstate="print">
            <a:lum contrast="-6000"/>
          </a:blip>
          <a:srcRect/>
          <a:stretch>
            <a:fillRect/>
          </a:stretch>
        </p:blipFill>
        <p:spPr bwMode="auto">
          <a:xfrm>
            <a:off x="5076056" y="1916832"/>
            <a:ext cx="2160587" cy="164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" descr="0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3" y="1928802"/>
            <a:ext cx="1763688" cy="164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7500958" y="1557339"/>
            <a:ext cx="1416029" cy="369332"/>
          </a:xfrm>
          <a:prstGeom prst="rect">
            <a:avLst/>
          </a:prstGeom>
          <a:solidFill>
            <a:srgbClr val="FCECD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ЛЯМБЛИОЗ</a:t>
            </a:r>
          </a:p>
        </p:txBody>
      </p:sp>
      <p:sp>
        <p:nvSpPr>
          <p:cNvPr id="2059" name="TextBox 13"/>
          <p:cNvSpPr txBox="1">
            <a:spLocks noChangeArrowheads="1"/>
          </p:cNvSpPr>
          <p:nvPr/>
        </p:nvSpPr>
        <p:spPr bwMode="auto">
          <a:xfrm>
            <a:off x="0" y="981075"/>
            <a:ext cx="4473575" cy="369332"/>
          </a:xfrm>
          <a:prstGeom prst="rect">
            <a:avLst/>
          </a:prstGeom>
          <a:solidFill>
            <a:srgbClr val="DDFFD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Гельминтозы, передаваемые через почву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258888" y="1268413"/>
            <a:ext cx="360362" cy="288925"/>
          </a:xfrm>
          <a:prstGeom prst="downArrow">
            <a:avLst>
              <a:gd name="adj1" fmla="val 50000"/>
              <a:gd name="adj2" fmla="val 43488"/>
            </a:avLst>
          </a:prstGeom>
          <a:solidFill>
            <a:srgbClr val="DDFF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203575" y="1268413"/>
            <a:ext cx="288925" cy="288925"/>
          </a:xfrm>
          <a:prstGeom prst="downArrow">
            <a:avLst>
              <a:gd name="adj1" fmla="val 50000"/>
              <a:gd name="adj2" fmla="val 43488"/>
            </a:avLst>
          </a:prstGeom>
          <a:solidFill>
            <a:srgbClr val="DDFF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62" name="TextBox 17"/>
          <p:cNvSpPr txBox="1">
            <a:spLocks noChangeArrowheads="1"/>
          </p:cNvSpPr>
          <p:nvPr/>
        </p:nvSpPr>
        <p:spPr bwMode="auto">
          <a:xfrm>
            <a:off x="4716016" y="908720"/>
            <a:ext cx="2857520" cy="369332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Контактные гельминтозы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5867400" y="1268413"/>
            <a:ext cx="360363" cy="288925"/>
          </a:xfrm>
          <a:prstGeom prst="downArrow">
            <a:avLst>
              <a:gd name="adj1" fmla="val 50000"/>
              <a:gd name="adj2" fmla="val 43488"/>
            </a:avLst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64" name="TextBox 19"/>
          <p:cNvSpPr txBox="1">
            <a:spLocks noChangeArrowheads="1"/>
          </p:cNvSpPr>
          <p:nvPr/>
        </p:nvSpPr>
        <p:spPr bwMode="auto">
          <a:xfrm>
            <a:off x="7715272" y="908050"/>
            <a:ext cx="1265237" cy="307975"/>
          </a:xfrm>
          <a:prstGeom prst="rect">
            <a:avLst/>
          </a:prstGeom>
          <a:solidFill>
            <a:srgbClr val="FFFD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Протозоозы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8172450" y="1268413"/>
            <a:ext cx="360363" cy="288925"/>
          </a:xfrm>
          <a:prstGeom prst="downArrow">
            <a:avLst>
              <a:gd name="adj1" fmla="val 50000"/>
              <a:gd name="adj2" fmla="val 43488"/>
            </a:avLst>
          </a:prstGeom>
          <a:solidFill>
            <a:srgbClr val="FFF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66" name="Прямоугольник 3"/>
          <p:cNvSpPr>
            <a:spLocks noChangeArrowheads="1"/>
          </p:cNvSpPr>
          <p:nvPr/>
        </p:nvSpPr>
        <p:spPr bwMode="auto">
          <a:xfrm>
            <a:off x="1331640" y="3717032"/>
            <a:ext cx="7632848" cy="1600438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Источник инвазии </a:t>
            </a:r>
            <a:r>
              <a:rPr lang="ru-RU" sz="1400" b="1" dirty="0" smtClean="0"/>
              <a:t>– человек, больной гельминтозами и </a:t>
            </a:r>
            <a:r>
              <a:rPr lang="ru-RU" sz="1400" b="1" dirty="0" err="1" smtClean="0"/>
              <a:t>протозозами</a:t>
            </a:r>
            <a:r>
              <a:rPr lang="ru-RU" sz="1400" b="1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Путь передачи </a:t>
            </a:r>
            <a:r>
              <a:rPr lang="ru-RU" sz="1400" b="1" dirty="0" smtClean="0"/>
              <a:t>– фекально-оральный. 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Факторы передачи- </a:t>
            </a:r>
            <a:r>
              <a:rPr lang="ru-RU" sz="1400" b="1" dirty="0" smtClean="0"/>
              <a:t>овощи, фрукты, зелень, ягоды, вода, пыль, пищевые продукты, руки и др. загрязненные яйцами гельминтов и цист простейших.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Заражающая доза </a:t>
            </a:r>
            <a:r>
              <a:rPr lang="ru-RU" sz="1400" b="1" dirty="0" smtClean="0"/>
              <a:t>– одно яйцо гельминта ,  десять цист </a:t>
            </a:r>
            <a:r>
              <a:rPr lang="ru-RU" sz="1400" b="1" dirty="0" err="1" smtClean="0"/>
              <a:t>лямблий</a:t>
            </a:r>
            <a:r>
              <a:rPr lang="ru-RU" sz="1400" b="1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Клиническая картина </a:t>
            </a:r>
            <a:r>
              <a:rPr lang="ru-RU" sz="1400" b="1" dirty="0" smtClean="0"/>
              <a:t>– во многом определяется интенсивностью инвазии. Единичные паразиты обычно не вызывают никаких проявлений. </a:t>
            </a:r>
            <a:endParaRPr lang="ru-RU" sz="1400" b="1" dirty="0"/>
          </a:p>
        </p:txBody>
      </p:sp>
      <p:pic>
        <p:nvPicPr>
          <p:cNvPr id="2067" name="Picture 5" descr="http://www.uralweb.ru/news/images/341/000/341108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 flipV="1">
            <a:off x="0" y="6021288"/>
            <a:ext cx="10436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17032"/>
            <a:ext cx="11156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5373216"/>
            <a:ext cx="104360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03840" y="0"/>
            <a:ext cx="144016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509120"/>
            <a:ext cx="111561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331640" cy="9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3"/>
          <p:cNvSpPr>
            <a:spLocks noChangeArrowheads="1"/>
          </p:cNvSpPr>
          <p:nvPr/>
        </p:nvSpPr>
        <p:spPr bwMode="auto">
          <a:xfrm>
            <a:off x="1259632" y="5445224"/>
            <a:ext cx="7704856" cy="1169551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</a:rPr>
              <a:t>ВАЖНО-  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/>
              <a:t>строгое </a:t>
            </a:r>
            <a:r>
              <a:rPr lang="ru-RU" sz="1400" b="1" dirty="0"/>
              <a:t>соблюдении санитарного режима на пищевых объектах и правил личной гигиены. 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/>
              <a:t>Своевременное обследование лиц, при поступлении на работу </a:t>
            </a:r>
            <a:r>
              <a:rPr lang="ru-RU" sz="1400" b="1" dirty="0"/>
              <a:t>на пищеблоки и далее ежегодно </a:t>
            </a:r>
            <a:r>
              <a:rPr lang="ru-RU" sz="1400" b="1" dirty="0" smtClean="0"/>
              <a:t> </a:t>
            </a:r>
            <a:r>
              <a:rPr lang="ru-RU" sz="1400" b="1" dirty="0"/>
              <a:t>на наличие паразитарных заболеваний (</a:t>
            </a:r>
            <a:r>
              <a:rPr lang="ru-RU" sz="1400" b="1" dirty="0" err="1"/>
              <a:t>копроовоскопическое</a:t>
            </a:r>
            <a:r>
              <a:rPr lang="ru-RU" sz="1400" b="1" dirty="0"/>
              <a:t>, 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энтеробиоскопическое</a:t>
            </a:r>
            <a:r>
              <a:rPr lang="ru-RU" sz="1400" b="1" dirty="0"/>
              <a:t>, </a:t>
            </a:r>
            <a:r>
              <a:rPr lang="ru-RU" sz="1400" b="1" dirty="0" err="1"/>
              <a:t>копроцистоскопическое</a:t>
            </a:r>
            <a:r>
              <a:rPr lang="ru-RU" sz="1400" b="1" dirty="0"/>
              <a:t> обследование). 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692696"/>
            <a:ext cx="21605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980728"/>
            <a:ext cx="1835696" cy="1077218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err="1"/>
              <a:t>Тениаринхоз</a:t>
            </a:r>
            <a:r>
              <a:rPr lang="ru-RU" sz="1600" dirty="0"/>
              <a:t> – </a:t>
            </a:r>
          </a:p>
          <a:p>
            <a:r>
              <a:rPr lang="ru-RU" sz="1600" dirty="0" smtClean="0"/>
              <a:t>Длина  </a:t>
            </a:r>
          </a:p>
          <a:p>
            <a:r>
              <a:rPr lang="ru-RU" sz="1600" dirty="0" smtClean="0"/>
              <a:t>бычьего цепня –</a:t>
            </a:r>
          </a:p>
          <a:p>
            <a:r>
              <a:rPr lang="ru-RU" sz="1600" dirty="0" smtClean="0"/>
              <a:t>до 10 м.</a:t>
            </a:r>
            <a:endParaRPr lang="ru-RU" sz="1600" dirty="0"/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0" y="2564904"/>
            <a:ext cx="1763688" cy="1077218"/>
          </a:xfrm>
          <a:prstGeom prst="rect">
            <a:avLst/>
          </a:prstGeom>
          <a:solidFill>
            <a:srgbClr val="EBF5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err="1"/>
              <a:t>Тениоз</a:t>
            </a:r>
            <a:r>
              <a:rPr lang="ru-RU" sz="1600" dirty="0"/>
              <a:t> –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Длина свиного цепня  </a:t>
            </a:r>
            <a:r>
              <a:rPr lang="ru-RU" sz="1600" dirty="0"/>
              <a:t>-</a:t>
            </a:r>
            <a:r>
              <a:rPr lang="ru-RU" sz="1600" dirty="0" smtClean="0"/>
              <a:t>длина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до </a:t>
            </a:r>
            <a:r>
              <a:rPr lang="ru-RU" sz="1600" dirty="0" smtClean="0"/>
              <a:t>3 м.</a:t>
            </a:r>
            <a:endParaRPr lang="ru-RU" sz="1200" dirty="0"/>
          </a:p>
        </p:txBody>
      </p:sp>
      <p:pic>
        <p:nvPicPr>
          <p:cNvPr id="3078" name="Picture 2" descr="02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780928"/>
            <a:ext cx="129626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02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420888"/>
            <a:ext cx="2088232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Прямоугольник 11"/>
          <p:cNvSpPr>
            <a:spLocks noChangeArrowheads="1"/>
          </p:cNvSpPr>
          <p:nvPr/>
        </p:nvSpPr>
        <p:spPr bwMode="auto">
          <a:xfrm>
            <a:off x="1368152" y="5805264"/>
            <a:ext cx="7740352" cy="954107"/>
          </a:xfrm>
          <a:prstGeom prst="rect">
            <a:avLst/>
          </a:prstGeom>
          <a:solidFill>
            <a:srgbClr val="FFFD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</a:rPr>
              <a:t>Важно: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</a:rPr>
              <a:t>Соблюдать </a:t>
            </a:r>
            <a:r>
              <a:rPr lang="ru-RU" sz="1400" b="1" dirty="0">
                <a:solidFill>
                  <a:srgbClr val="C00000"/>
                </a:solidFill>
              </a:rPr>
              <a:t>технологию термической обработки мяса</a:t>
            </a:r>
            <a:r>
              <a:rPr lang="ru-RU" sz="1400" b="1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Употреблять в пищу только хорошо термически обработанное мясо. 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</a:rPr>
              <a:t>Не </a:t>
            </a:r>
            <a:r>
              <a:rPr lang="ru-RU" sz="1400" b="1" dirty="0">
                <a:solidFill>
                  <a:srgbClr val="C00000"/>
                </a:solidFill>
              </a:rPr>
              <a:t>пробовать сырой фарш. </a:t>
            </a:r>
          </a:p>
        </p:txBody>
      </p:sp>
      <p:pic>
        <p:nvPicPr>
          <p:cNvPr id="308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9080"/>
            <a:ext cx="13316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Заголовок 8"/>
          <p:cNvSpPr>
            <a:spLocks noGrp="1"/>
          </p:cNvSpPr>
          <p:nvPr>
            <p:ph type="title"/>
          </p:nvPr>
        </p:nvSpPr>
        <p:spPr>
          <a:xfrm>
            <a:off x="1043608" y="0"/>
            <a:ext cx="6984775" cy="561975"/>
          </a:xfrm>
          <a:solidFill>
            <a:srgbClr val="FFFFE1"/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Гельминтозы, передаваемые через мясо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2420888"/>
            <a:ext cx="15841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692696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024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1268760"/>
            <a:ext cx="158439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623117" y="692696"/>
            <a:ext cx="25208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Членики бычьего цепня, активно </a:t>
            </a:r>
          </a:p>
          <a:p>
            <a:r>
              <a:rPr lang="ru-RU" sz="1200" dirty="0" smtClean="0"/>
              <a:t>выползшие из анального отверстия</a:t>
            </a:r>
            <a:endParaRPr lang="ru-RU" sz="1200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7524328" y="1124744"/>
            <a:ext cx="484632" cy="288032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596443" y="2492896"/>
            <a:ext cx="25475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Цистицеркоз – осложнение </a:t>
            </a:r>
            <a:r>
              <a:rPr lang="ru-RU" sz="1200" dirty="0" err="1" smtClean="0"/>
              <a:t>тениоза</a:t>
            </a:r>
            <a:endParaRPr lang="ru-RU" sz="1200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668344" y="2708920"/>
            <a:ext cx="484632" cy="288032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3"/>
          <p:cNvSpPr>
            <a:spLocks noChangeArrowheads="1"/>
          </p:cNvSpPr>
          <p:nvPr/>
        </p:nvSpPr>
        <p:spPr bwMode="auto">
          <a:xfrm>
            <a:off x="1403648" y="3789040"/>
            <a:ext cx="7740352" cy="2031325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Источник инвазии  и окончательный хозяин  </a:t>
            </a:r>
            <a:r>
              <a:rPr lang="ru-RU" sz="1400" b="1" dirty="0" smtClean="0"/>
              <a:t>– человек.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Промежуточный хозяин </a:t>
            </a:r>
            <a:r>
              <a:rPr lang="ru-RU" sz="1400" b="1" dirty="0" smtClean="0"/>
              <a:t>– крупный рогатый скот (бычий цепень) или  свиньи (свиной цепень).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Механизм  передачи </a:t>
            </a:r>
            <a:r>
              <a:rPr lang="ru-RU" sz="1400" b="1" dirty="0" smtClean="0"/>
              <a:t>– Человек заражается при  употреблении в пищу, содержащего личинки бычьего или свиного цепня </a:t>
            </a:r>
            <a:r>
              <a:rPr lang="ru-RU" sz="1400" b="1" i="1" dirty="0" smtClean="0">
                <a:solidFill>
                  <a:srgbClr val="C00000"/>
                </a:solidFill>
              </a:rPr>
              <a:t>мяса,</a:t>
            </a:r>
            <a:r>
              <a:rPr lang="ru-RU" sz="1400" b="1" dirty="0" smtClean="0"/>
              <a:t> в сыром  виде или недостаточно термически обработанного.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Заражающая доза </a:t>
            </a:r>
            <a:r>
              <a:rPr lang="ru-RU" sz="1400" b="1" dirty="0" smtClean="0"/>
              <a:t>– одна  личинка  гельминта 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Клиническая картина </a:t>
            </a:r>
            <a:r>
              <a:rPr lang="ru-RU" sz="1400" b="1" dirty="0" smtClean="0"/>
              <a:t>–   могут отмечаться расстройства аппетита, боли в животе, потеря веса и др.  При  паразитировании бычьего цепня отмечается </a:t>
            </a:r>
            <a:r>
              <a:rPr lang="ru-RU" sz="1400" b="1" dirty="0" err="1" smtClean="0"/>
              <a:t>выползание</a:t>
            </a:r>
            <a:r>
              <a:rPr lang="ru-RU" sz="1400" b="1" dirty="0" smtClean="0"/>
              <a:t> из анального отверстия члеников вне акта дефекации и ползание их по промежности и белью. При паразитировании свиного цепня возможно грозное осложнение - цистицеркоз (головного мозга).</a:t>
            </a:r>
            <a:endParaRPr lang="ru-RU" sz="1400" b="1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692696"/>
            <a:ext cx="233975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/>
              <a:t>Дифиллоботриоз-</a:t>
            </a:r>
          </a:p>
          <a:p>
            <a:pPr>
              <a:defRPr/>
            </a:pPr>
            <a:r>
              <a:rPr lang="ru-RU" sz="1600" dirty="0" smtClean="0"/>
              <a:t>Гельминт - лентец </a:t>
            </a:r>
            <a:r>
              <a:rPr lang="ru-RU" sz="1600" dirty="0"/>
              <a:t>широкий, </a:t>
            </a: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длина </a:t>
            </a:r>
            <a:r>
              <a:rPr lang="ru-RU" sz="1600" dirty="0"/>
              <a:t>до 28 </a:t>
            </a:r>
            <a:r>
              <a:rPr lang="ru-RU" sz="1600" dirty="0" smtClean="0"/>
              <a:t>м </a:t>
            </a:r>
            <a:r>
              <a:rPr lang="ru-RU" sz="1600" dirty="0"/>
              <a:t>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4100" name="Заголовок 8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417513"/>
          </a:xfrm>
          <a:solidFill>
            <a:srgbClr val="FFFFE1"/>
          </a:solidFill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Гельминтозы, передаваемые через рыбу 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0" y="2420888"/>
            <a:ext cx="2339752" cy="1323439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/>
              <a:t>Описторхоз </a:t>
            </a:r>
            <a:r>
              <a:rPr lang="ru-RU" sz="1600" b="1" dirty="0" smtClean="0"/>
              <a:t>–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Гельминт- </a:t>
            </a:r>
            <a:r>
              <a:rPr lang="ru-RU" sz="1600" dirty="0"/>
              <a:t>двуустка сибирская  (кошачий сосальщик) </a:t>
            </a:r>
            <a:r>
              <a:rPr lang="ru-RU" sz="1600" dirty="0" smtClean="0"/>
              <a:t> </a:t>
            </a:r>
            <a:r>
              <a:rPr lang="ru-RU" sz="1600" dirty="0"/>
              <a:t>длина до 1,5 </a:t>
            </a:r>
            <a:r>
              <a:rPr lang="ru-RU" sz="1600" dirty="0" smtClean="0"/>
              <a:t>см </a:t>
            </a:r>
            <a:r>
              <a:rPr lang="ru-RU" sz="1600" dirty="0"/>
              <a:t>.</a:t>
            </a:r>
            <a:endParaRPr lang="ru-RU" sz="1600" b="1" dirty="0"/>
          </a:p>
        </p:txBody>
      </p:sp>
      <p:sp>
        <p:nvSpPr>
          <p:cNvPr id="4102" name="Text Box 2"/>
          <p:cNvSpPr txBox="1">
            <a:spLocks noChangeArrowheads="1"/>
          </p:cNvSpPr>
          <p:nvPr/>
        </p:nvSpPr>
        <p:spPr bwMode="auto">
          <a:xfrm>
            <a:off x="0" y="4077072"/>
            <a:ext cx="2411760" cy="1077218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/>
              <a:t>Анизакидоз</a:t>
            </a:r>
            <a:r>
              <a:rPr lang="ru-RU" sz="1600" b="1" dirty="0"/>
              <a:t> </a:t>
            </a:r>
            <a:r>
              <a:rPr lang="ru-RU" sz="1600" b="1" dirty="0" smtClean="0"/>
              <a:t> </a:t>
            </a:r>
            <a:r>
              <a:rPr lang="ru-RU" sz="1600" b="1" dirty="0"/>
              <a:t>-</a:t>
            </a:r>
            <a:r>
              <a:rPr lang="ru-RU" sz="1600" dirty="0"/>
              <a:t>возбудитель</a:t>
            </a:r>
            <a:r>
              <a:rPr lang="ru-RU" sz="1600" b="1" dirty="0"/>
              <a:t> </a:t>
            </a:r>
            <a:r>
              <a:rPr lang="ru-RU" sz="1600" dirty="0"/>
              <a:t>личинка гельминтов семейства </a:t>
            </a:r>
            <a:r>
              <a:rPr lang="ru-RU" sz="1600" dirty="0" err="1"/>
              <a:t>анизакид</a:t>
            </a:r>
            <a:r>
              <a:rPr lang="ru-RU" sz="1600" dirty="0"/>
              <a:t>.</a:t>
            </a:r>
            <a:r>
              <a:rPr lang="ru-RU" sz="1600" b="1" dirty="0"/>
              <a:t> </a:t>
            </a:r>
          </a:p>
        </p:txBody>
      </p:sp>
      <p:sp>
        <p:nvSpPr>
          <p:cNvPr id="4103" name="Прямоугольник 17"/>
          <p:cNvSpPr>
            <a:spLocks noChangeArrowheads="1"/>
          </p:cNvSpPr>
          <p:nvPr/>
        </p:nvSpPr>
        <p:spPr bwMode="auto">
          <a:xfrm>
            <a:off x="1835696" y="5445224"/>
            <a:ext cx="7236296" cy="1323439"/>
          </a:xfrm>
          <a:prstGeom prst="rect">
            <a:avLst/>
          </a:prstGeom>
          <a:solidFill>
            <a:srgbClr val="FFFD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Важно: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Соблюдать технологию приготовления рыбы.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Употреблять в пищу только хорошо термически обработанную рыбу и ее внутренние органы (икра). Одним из показателей хорошей обработки является легкое отделение мышц  рыбы от костей.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17232"/>
            <a:ext cx="1763688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" descr="02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48680"/>
            <a:ext cx="2376264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" descr="01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420888"/>
            <a:ext cx="2376264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" descr="04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861048"/>
            <a:ext cx="2376264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>
            <a:off x="5004048" y="1052736"/>
            <a:ext cx="576064" cy="484632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076056" y="2780928"/>
            <a:ext cx="576064" cy="484632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5076056" y="4293096"/>
            <a:ext cx="576064" cy="484632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580112" y="476672"/>
            <a:ext cx="3491880" cy="1656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C00000"/>
                </a:solidFill>
              </a:rPr>
              <a:t>Источник инвазии </a:t>
            </a:r>
            <a:r>
              <a:rPr lang="ru-RU" sz="1200" dirty="0" smtClean="0">
                <a:solidFill>
                  <a:schemeClr val="tx1"/>
                </a:solidFill>
              </a:rPr>
              <a:t>- человек и рыбоядные животные.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Механизм передачи </a:t>
            </a:r>
            <a:r>
              <a:rPr lang="ru-RU" sz="1200" dirty="0" smtClean="0">
                <a:solidFill>
                  <a:schemeClr val="tx1"/>
                </a:solidFill>
              </a:rPr>
              <a:t>–  употребление в пищу недостаточно термически обработанной зараженной </a:t>
            </a:r>
            <a:r>
              <a:rPr lang="ru-RU" sz="1200" b="1" i="1" dirty="0" err="1" smtClean="0">
                <a:solidFill>
                  <a:schemeClr val="tx1"/>
                </a:solidFill>
              </a:rPr>
              <a:t>планктоноядной</a:t>
            </a:r>
            <a:r>
              <a:rPr lang="ru-RU" sz="1200" b="1" i="1" dirty="0" smtClean="0">
                <a:solidFill>
                  <a:schemeClr val="tx1"/>
                </a:solidFill>
              </a:rPr>
              <a:t> речной рыбы </a:t>
            </a:r>
            <a:r>
              <a:rPr lang="ru-RU" sz="1200" dirty="0" smtClean="0">
                <a:solidFill>
                  <a:schemeClr val="tx1"/>
                </a:solidFill>
              </a:rPr>
              <a:t>(ерш, окунь и др.) и икры хищной рыбы (щука, налим).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Заражающая доза </a:t>
            </a:r>
            <a:r>
              <a:rPr lang="ru-RU" sz="1200" dirty="0" smtClean="0">
                <a:solidFill>
                  <a:schemeClr val="tx1"/>
                </a:solidFill>
              </a:rPr>
              <a:t>– 1 личинка.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Клиника</a:t>
            </a:r>
            <a:r>
              <a:rPr lang="ru-RU" sz="1200" dirty="0" smtClean="0">
                <a:solidFill>
                  <a:schemeClr val="tx1"/>
                </a:solidFill>
              </a:rPr>
              <a:t>- признаки поражения желудочно-кишечного тракта и В12-дефицитной анемии.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80112" y="2276872"/>
            <a:ext cx="3491880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C00000"/>
                </a:solidFill>
              </a:rPr>
              <a:t>Источник инвазии </a:t>
            </a:r>
            <a:r>
              <a:rPr lang="ru-RU" sz="1200" dirty="0" smtClean="0">
                <a:solidFill>
                  <a:schemeClr val="tx1"/>
                </a:solidFill>
              </a:rPr>
              <a:t>- человек и рыбоядные животные.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Механизм передачи </a:t>
            </a:r>
            <a:r>
              <a:rPr lang="ru-RU" sz="1200" dirty="0" smtClean="0">
                <a:solidFill>
                  <a:schemeClr val="tx1"/>
                </a:solidFill>
              </a:rPr>
              <a:t>–  употребление в пищу недостаточно термически обработанной зараженной </a:t>
            </a:r>
            <a:r>
              <a:rPr lang="ru-RU" sz="1200" b="1" i="1" dirty="0" smtClean="0">
                <a:solidFill>
                  <a:schemeClr val="tx1"/>
                </a:solidFill>
              </a:rPr>
              <a:t>речной рыбы семейства карповых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Заражающая доза </a:t>
            </a:r>
            <a:r>
              <a:rPr lang="ru-RU" sz="1200" dirty="0" smtClean="0">
                <a:solidFill>
                  <a:schemeClr val="tx1"/>
                </a:solidFill>
              </a:rPr>
              <a:t>– 1 личинка.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Клиника</a:t>
            </a:r>
            <a:r>
              <a:rPr lang="ru-RU" sz="1200" dirty="0" smtClean="0">
                <a:solidFill>
                  <a:schemeClr val="tx1"/>
                </a:solidFill>
              </a:rPr>
              <a:t>- симптомы поражения желчевыделительной системы.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52120" y="4005064"/>
            <a:ext cx="3419872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C00000"/>
                </a:solidFill>
              </a:rPr>
              <a:t>Механизм передачи </a:t>
            </a:r>
            <a:r>
              <a:rPr lang="ru-RU" sz="1200" dirty="0" smtClean="0">
                <a:solidFill>
                  <a:schemeClr val="tx1"/>
                </a:solidFill>
              </a:rPr>
              <a:t>–  употребление в пищу недостаточно термически обработанной </a:t>
            </a:r>
            <a:r>
              <a:rPr lang="ru-RU" sz="1200" b="1" i="1" dirty="0" smtClean="0">
                <a:solidFill>
                  <a:schemeClr val="tx1"/>
                </a:solidFill>
              </a:rPr>
              <a:t>зараженной морской рыбы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Клиника</a:t>
            </a:r>
            <a:r>
              <a:rPr lang="ru-RU" sz="1200" dirty="0" smtClean="0">
                <a:solidFill>
                  <a:schemeClr val="tx1"/>
                </a:solidFill>
              </a:rPr>
              <a:t>- признаки поражения желудочно-кишечного тракта.</a:t>
            </a:r>
          </a:p>
          <a:p>
            <a:r>
              <a:rPr lang="ru-RU" sz="1200" dirty="0" smtClean="0">
                <a:solidFill>
                  <a:srgbClr val="C00000"/>
                </a:solidFill>
              </a:rPr>
              <a:t>Диагностика</a:t>
            </a:r>
            <a:r>
              <a:rPr lang="ru-RU" sz="1200" dirty="0" smtClean="0">
                <a:solidFill>
                  <a:schemeClr val="tx1"/>
                </a:solidFill>
              </a:rPr>
              <a:t>: эндоскопия и др..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683568" y="548681"/>
            <a:ext cx="77724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noProof="0" dirty="0" smtClean="0">
                <a:solidFill>
                  <a:srgbClr val="FFFFFF"/>
                </a:solidFill>
              </a:rPr>
              <a:t>ОСОБО  ОПАСНЫЕ ИНФЕКЦИИ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05390"/>
            <a:ext cx="3456384" cy="25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097360"/>
            <a:ext cx="4751851" cy="3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02199"/>
            <a:ext cx="3289549" cy="246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86298"/>
            <a:ext cx="8784976" cy="83844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ОСОБО ОПАСНЫЕ ИНФЕКЦИИ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это инфекции, которые способны к внезапному появлению, быстрому распространению и массовому охвату населения;  характеризуются тяжелым течением, осложнениями и высокими уровнями смертельных исходов. </a:t>
            </a:r>
            <a:r>
              <a:rPr lang="ru-RU" sz="1400" b="1" dirty="0" smtClean="0">
                <a:solidFill>
                  <a:schemeClr val="bg1"/>
                </a:solidFill>
              </a:rPr>
              <a:t/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одержимое 40"/>
          <p:cNvSpPr>
            <a:spLocks noGrp="1"/>
          </p:cNvSpPr>
          <p:nvPr>
            <p:ph idx="1"/>
          </p:nvPr>
        </p:nvSpPr>
        <p:spPr>
          <a:xfrm>
            <a:off x="179512" y="2276872"/>
            <a:ext cx="4211960" cy="3024336"/>
          </a:xfrm>
          <a:solidFill>
            <a:srgbClr val="C00000">
              <a:alpha val="37000"/>
            </a:srgbClr>
          </a:solidFill>
        </p:spPr>
        <p:txBody>
          <a:bodyPr>
            <a:noAutofit/>
          </a:bodyPr>
          <a:lstStyle/>
          <a:p>
            <a:pPr algn="just"/>
            <a:r>
              <a:rPr lang="ru-RU" sz="1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Малярия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инфекция, передающаяся через кровь.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Возбудители малярии – это простейшие организмы.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Переносчиками возбудителей малярии являются комары рода анофелес.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Ежегодно в мире регистрируется 350—500 миллионов случаев заражения людей малярией, из них 1,3—3 миллиона случаев заканчиваются смертью.</a:t>
            </a:r>
          </a:p>
        </p:txBody>
      </p:sp>
      <p:pic>
        <p:nvPicPr>
          <p:cNvPr id="47" name="Рисунок 46" descr="http://www1.imperial.ac.uk/resources/FA8E7EA1-E1FC-4C3B-A3A9-FC26304A0B26/denguefev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80728"/>
            <a:ext cx="12241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395748"/>
            <a:ext cx="2016224" cy="134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3627" y="5373216"/>
            <a:ext cx="205222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40"/>
          <p:cNvSpPr txBox="1">
            <a:spLocks/>
          </p:cNvSpPr>
          <p:nvPr/>
        </p:nvSpPr>
        <p:spPr>
          <a:xfrm>
            <a:off x="4427984" y="2204864"/>
            <a:ext cx="4483224" cy="3168352"/>
          </a:xfrm>
          <a:prstGeom prst="rect">
            <a:avLst/>
          </a:prstGeom>
          <a:solidFill>
            <a:srgbClr val="C00000">
              <a:alpha val="54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Лихорадка Денге </a:t>
            </a: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это инфекция, передаваемая комарами, которая вызывает тяжелое гриппоподобное заболевание.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Возбудителем лихорадки Денге является вирус, который переносится комарами.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Источник инфекции больной человек.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Ежегодно регистрируется до 100 миллионов случаев заболевания во всем мире, из которых 20 миллионов случаев (при отсутствии  лечения) заканчиваются смертью.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908720"/>
            <a:ext cx="1728192" cy="138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5445224"/>
            <a:ext cx="192405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7718" y="908720"/>
            <a:ext cx="185074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857256"/>
          </a:xfrm>
        </p:spPr>
        <p:txBody>
          <a:bodyPr>
            <a:noAutofit/>
          </a:bodyPr>
          <a:lstStyle/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Острые кишечные инфекции (далее - ОКИ - инфекционные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заболевания, сопровождающиеся  диареей (</a:t>
            </a:r>
            <a:r>
              <a:rPr lang="ru-RU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жидким стулом </a:t>
            </a:r>
            <a:r>
              <a:rPr lang="ru-RU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), повышением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температуры тела и интоксикационным синдромом).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6837"/>
            <a:ext cx="8572560" cy="584775"/>
          </a:xfrm>
          <a:prstGeom prst="rect">
            <a:avLst/>
          </a:prstGeom>
          <a:solidFill>
            <a:srgbClr val="002060">
              <a:alpha val="52000"/>
            </a:srgbClr>
          </a:solidFill>
          <a:ln>
            <a:solidFill>
              <a:srgbClr val="002060">
                <a:alpha val="55000"/>
              </a:srgb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</a:rPr>
              <a:t>Ежегодно в г. Минске регистрируется около </a:t>
            </a:r>
            <a:r>
              <a:rPr lang="ru-RU" sz="1600" b="1" dirty="0" smtClean="0">
                <a:solidFill>
                  <a:srgbClr val="FFFF00"/>
                </a:solidFill>
              </a:rPr>
              <a:t>5-7 тысяч случаев инфекционных диарей</a:t>
            </a:r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</a:rPr>
              <a:t>, возбудителями которых являются:</a:t>
            </a:r>
            <a:endParaRPr lang="ru-RU" sz="1600" b="1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643438" y="3071810"/>
            <a:ext cx="4500562" cy="928694"/>
          </a:xfrm>
          <a:prstGeom prst="rect">
            <a:avLst/>
          </a:prstGeom>
          <a:solidFill>
            <a:srgbClr val="002060">
              <a:alpha val="66000"/>
            </a:srgb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Сезонный подъём  заболеваемости  бактериальными инфекциями из года в год приходится на  летне-осенние  месяцы.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4500562" y="1714488"/>
            <a:ext cx="4357718" cy="1428760"/>
          </a:xfrm>
          <a:prstGeom prst="downArrowCallout">
            <a:avLst>
              <a:gd name="adj1" fmla="val 12978"/>
              <a:gd name="adj2" fmla="val 17137"/>
              <a:gd name="adj3" fmla="val 25000"/>
              <a:gd name="adj4" fmla="val 64977"/>
            </a:avLst>
          </a:prstGeom>
          <a:solidFill>
            <a:srgbClr val="002060">
              <a:alpha val="43000"/>
            </a:srgbClr>
          </a:solidFill>
          <a:ln>
            <a:solidFill>
              <a:schemeClr val="accent1">
                <a:shade val="50000"/>
                <a:alpha val="48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FFFF00"/>
                </a:solidFill>
              </a:rPr>
              <a:t>бактерии  -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</a:rPr>
              <a:t>сальмонеллы, </a:t>
            </a:r>
            <a:r>
              <a:rPr lang="ru-RU" sz="1400" b="1" dirty="0" err="1" smtClean="0">
                <a:solidFill>
                  <a:schemeClr val="bg1"/>
                </a:solidFill>
              </a:rPr>
              <a:t>шигеллы</a:t>
            </a:r>
            <a:r>
              <a:rPr lang="ru-RU" sz="1400" b="1" dirty="0" smtClean="0">
                <a:solidFill>
                  <a:schemeClr val="bg1"/>
                </a:solidFill>
              </a:rPr>
              <a:t>,  </a:t>
            </a:r>
            <a:r>
              <a:rPr lang="ru-RU" sz="1400" b="1" dirty="0" err="1" smtClean="0">
                <a:solidFill>
                  <a:schemeClr val="bg1"/>
                </a:solidFill>
              </a:rPr>
              <a:t>эшерихии</a:t>
            </a:r>
            <a:r>
              <a:rPr lang="ru-RU" sz="1400" b="1" dirty="0" smtClean="0">
                <a:solidFill>
                  <a:schemeClr val="bg1"/>
                </a:solidFill>
              </a:rPr>
              <a:t>, </a:t>
            </a:r>
            <a:r>
              <a:rPr lang="ru-RU" sz="1400" b="1" dirty="0" err="1" smtClean="0">
                <a:solidFill>
                  <a:schemeClr val="bg1"/>
                </a:solidFill>
              </a:rPr>
              <a:t>кампилобатерии</a:t>
            </a:r>
            <a:r>
              <a:rPr lang="ru-RU" sz="1400" b="1" dirty="0" smtClean="0">
                <a:solidFill>
                  <a:schemeClr val="bg1"/>
                </a:solidFill>
              </a:rPr>
              <a:t>, </a:t>
            </a:r>
            <a:r>
              <a:rPr lang="ru-RU" sz="1400" b="1" dirty="0" err="1" smtClean="0">
                <a:solidFill>
                  <a:schemeClr val="bg1"/>
                </a:solidFill>
              </a:rPr>
              <a:t>клебсиеллы</a:t>
            </a:r>
            <a:r>
              <a:rPr lang="ru-RU" sz="1400" b="1" dirty="0" smtClean="0">
                <a:solidFill>
                  <a:schemeClr val="bg1"/>
                </a:solidFill>
              </a:rPr>
              <a:t>, стафилококки,  протей и другие)</a:t>
            </a: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395536" y="4077072"/>
          <a:ext cx="3857652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860032" y="4077072"/>
          <a:ext cx="3786182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Содержимое 2"/>
          <p:cNvSpPr txBox="1">
            <a:spLocks/>
          </p:cNvSpPr>
          <p:nvPr/>
        </p:nvSpPr>
        <p:spPr>
          <a:xfrm>
            <a:off x="214282" y="3071810"/>
            <a:ext cx="4214842" cy="928694"/>
          </a:xfrm>
          <a:prstGeom prst="rect">
            <a:avLst/>
          </a:prstGeom>
          <a:solidFill>
            <a:srgbClr val="002060">
              <a:alpha val="55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Сезонный подъём заболеваемости кишечными вирусными инфекциями ежегодно регистрируется в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зимне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весеннее время с пиком в феврале- апреле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6381328"/>
            <a:ext cx="8678800" cy="33855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1"/>
                </a:solidFill>
              </a:rPr>
              <a:t>Таким образом, проблема профилактики ОКИ актуальна на протяжении всего года.</a:t>
            </a:r>
            <a:endParaRPr lang="ru-RU" sz="1600" b="1" u="sng" dirty="0">
              <a:solidFill>
                <a:schemeClr val="bg1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42844" y="1714488"/>
            <a:ext cx="4000528" cy="1428760"/>
          </a:xfrm>
          <a:prstGeom prst="downArrowCallout">
            <a:avLst>
              <a:gd name="adj1" fmla="val 12978"/>
              <a:gd name="adj2" fmla="val 18026"/>
              <a:gd name="adj3" fmla="val 25000"/>
              <a:gd name="adj4" fmla="val 64977"/>
            </a:avLst>
          </a:prstGeom>
          <a:solidFill>
            <a:srgbClr val="002060">
              <a:alpha val="43000"/>
            </a:srgbClr>
          </a:solidFill>
          <a:ln>
            <a:solidFill>
              <a:schemeClr val="accent1">
                <a:shade val="50000"/>
                <a:alpha val="48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FFFF00"/>
                </a:solidFill>
              </a:rPr>
              <a:t>вирусы  - </a:t>
            </a:r>
          </a:p>
          <a:p>
            <a:pPr lvl="0" algn="ctr"/>
            <a:r>
              <a:rPr lang="ru-RU" sz="1400" b="1" dirty="0" err="1" smtClean="0">
                <a:solidFill>
                  <a:schemeClr val="bg1"/>
                </a:solidFill>
              </a:rPr>
              <a:t>ротавирусы</a:t>
            </a:r>
            <a:r>
              <a:rPr lang="ru-RU" sz="1400" b="1" dirty="0" smtClean="0">
                <a:solidFill>
                  <a:schemeClr val="bg1"/>
                </a:solidFill>
              </a:rPr>
              <a:t>, </a:t>
            </a:r>
            <a:r>
              <a:rPr lang="ru-RU" sz="1400" b="1" dirty="0" err="1" smtClean="0">
                <a:solidFill>
                  <a:schemeClr val="bg1"/>
                </a:solidFill>
              </a:rPr>
              <a:t>норовирусы</a:t>
            </a:r>
            <a:r>
              <a:rPr lang="ru-RU" sz="1400" b="1" dirty="0" smtClean="0">
                <a:solidFill>
                  <a:schemeClr val="bg1"/>
                </a:solidFill>
              </a:rPr>
              <a:t>,  </a:t>
            </a:r>
            <a:r>
              <a:rPr lang="ru-RU" sz="1400" b="1" dirty="0" err="1" smtClean="0">
                <a:solidFill>
                  <a:schemeClr val="bg1"/>
                </a:solidFill>
              </a:rPr>
              <a:t>астровирусы</a:t>
            </a:r>
            <a:r>
              <a:rPr lang="ru-RU" sz="1400" b="1" dirty="0" smtClean="0">
                <a:solidFill>
                  <a:schemeClr val="bg1"/>
                </a:solidFill>
              </a:rPr>
              <a:t>, </a:t>
            </a:r>
          </a:p>
          <a:p>
            <a:pPr lvl="0" algn="ctr"/>
            <a:r>
              <a:rPr lang="ru-RU" sz="1400" b="1" dirty="0" err="1" smtClean="0">
                <a:solidFill>
                  <a:schemeClr val="bg1"/>
                </a:solidFill>
              </a:rPr>
              <a:t>энтеровирусы</a:t>
            </a:r>
            <a:r>
              <a:rPr lang="ru-RU" sz="1400" b="1" dirty="0" smtClean="0">
                <a:solidFill>
                  <a:schemeClr val="bg1"/>
                </a:solidFill>
              </a:rPr>
              <a:t>, аденовирусы и другие)</a:t>
            </a: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88640"/>
            <a:ext cx="8964488" cy="3888432"/>
          </a:xfrm>
          <a:solidFill>
            <a:srgbClr val="FF0000">
              <a:alpha val="53000"/>
            </a:srgbClr>
          </a:solidFill>
        </p:spPr>
        <p:txBody>
          <a:bodyPr>
            <a:normAutofit lnSpcReduction="10000"/>
          </a:bodyPr>
          <a:lstStyle/>
          <a:p>
            <a:r>
              <a:rPr lang="ru-RU" sz="1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Полиомиелит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одно из самых тяжелых инфекционных заболеваний, которое поражает людей любого возраста, но особенно часто — детей первых лет жизни.  </a:t>
            </a:r>
          </a:p>
          <a:p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Возбудителями полиомиелита являются вирусы, которые поражают  нервную систему ; заболевание заканчивается развитием стойких парезов (нарушение движений) и параличей (отсутствие движений) или смертельным исходом.</a:t>
            </a:r>
          </a:p>
          <a:p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 появления первых симптомов заболевания вирусы продолжают выделяться с фекалиями, в 1 г которых содержится до 1 миллиона инфекционных доз.</a:t>
            </a:r>
          </a:p>
          <a:p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Вирус устойчив во внешней среде (в воде сохраняется до 100 суток, </a:t>
            </a:r>
          </a:p>
          <a:p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испражнениях — до 6 месяцев), хорошо переносит замораживание.  </a:t>
            </a:r>
          </a:p>
          <a:p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Источником инфекции является больной человек или бессимптомный носитель. Заражение происходит при контакте с источником инфекции через загрязненные вирусом руки, предметы обихода, воду, пищевые продукты и т.д. </a:t>
            </a: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83" y="4176414"/>
            <a:ext cx="1553869" cy="249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149080"/>
            <a:ext cx="1800200" cy="252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93096"/>
            <a:ext cx="3240360" cy="2314542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88640"/>
            <a:ext cx="8472518" cy="4320480"/>
          </a:xfrm>
          <a:solidFill>
            <a:srgbClr val="FF0000">
              <a:alpha val="45000"/>
            </a:srgb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Холера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это инфекция, характеризующаяся обезвоживанием организма, которое при </a:t>
            </a:r>
          </a:p>
          <a:p>
            <a:pPr algn="ctr">
              <a:buNone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отсутствии своевременного лечения может привести к смертельному исходу. 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Возбудитель инфекции бактерия (холерный вибрион). 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комнатной температуре в мясных, рыбных продуктах и на поверхности овощей возбудитель сохраняется от 2 до 5 суток. При благоприятных температурных условиях в мясных и молочных продуктах возбудитель не только сохраняется, но и размножается. В воде открытых водоемов возбудитель холеры способен переживать несколько месяцев. 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Холера распространяется с большей легкостью, чем другие кишечные инфекции.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 инфекции при холере - больной человек, который выделяет возбудителя с фекалиями в окружающую среду. 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Заражение холерой может произойти при питье воды или употреблении в пищу продуктов, зараженных бактериями. 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Также факторами передачи инфекции могут служить сырые или не прошедшие достаточную тепловую обработку морепродукты, свежие фрукты и овощи, а также другие продукты, зараженные во время их приготовления или хранения. 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холера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19872" y="4581128"/>
            <a:ext cx="2232248" cy="1587109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2348755" cy="16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6228601"/>
            <a:ext cx="849694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Летальность при некоторых особо опасных инфекциях может достигать «101 %», т.е. погибают не только пациенты, но и  лечащий врач, оказывающий медицинскую помощь… 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12160" y="4509120"/>
            <a:ext cx="2530539" cy="167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Менингококковая инфекция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71481"/>
            <a:ext cx="8435280" cy="4513704"/>
          </a:xfrm>
          <a:solidFill>
            <a:srgbClr val="002060">
              <a:alpha val="52000"/>
            </a:srgbClr>
          </a:solidFill>
        </p:spPr>
        <p:txBody>
          <a:bodyPr>
            <a:normAutofit/>
          </a:bodyPr>
          <a:lstStyle/>
          <a:p>
            <a:pPr algn="just" fontAlgn="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тяжелое и относительно редкое заболевание очень коварно, так как может быть молниеносным. В таких случаях при несвоевременном оказании неотложной медицинской помощи в течение 12 - 24-х часов с момента заболевания, больной может погибнуть или получить стойкое повреждение мозга; особенно это касается маленьких детей.</a:t>
            </a:r>
          </a:p>
          <a:p>
            <a:pPr algn="just" fontAlgn="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Возбудителем  инфекции  являются бактерии – менингококки.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Заболевание распространяется  воздушно-капельным путем – при разговоре, кашле, чихании, при достаточно тесном и продолжительном общении.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Первые симптомы заболевания схожи с проявлениями других острых респираторных инфекций.</a:t>
            </a: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Источником инфекции при менингококковой инфекции является больной человек или «Здоровый носитель». </a:t>
            </a:r>
          </a:p>
          <a:p>
            <a:pPr algn="just" fontAlgn="t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среднем менингококк присутствует у 1-3% населения. Особенность инфекции — то, что число «здоровых носителей» в сотни раз (!) превышает число больных  лиц (примерно 1 больной на 200 носителей). Причем чаще всего носителями являются взрослые, даже не подозревая об этом, а болеют преимущественно дети. </a:t>
            </a:r>
          </a:p>
          <a:p>
            <a:pPr algn="just"/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m5-tub-ru.yandex.net/i?id=447951054-18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229200"/>
            <a:ext cx="1656184" cy="134072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013176"/>
            <a:ext cx="394893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157192"/>
            <a:ext cx="2339752" cy="154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323528" y="476672"/>
            <a:ext cx="8640960" cy="1584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solidFill>
                  <a:srgbClr val="FFFFFF"/>
                </a:solidFill>
              </a:rPr>
              <a:t>ЗАРАЗНЫЕ КОЖНЫЕ ЗАБОЛЕВАНИЯ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024336" cy="3048595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708920"/>
            <a:ext cx="3252688" cy="2348880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17032"/>
            <a:ext cx="3240360" cy="2880320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323528" y="72008"/>
            <a:ext cx="8496944" cy="83671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A30A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Гостиницы и общежития при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несоблюдении в них требований санитарно-гигиенического режима и правил личной гигиены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A30A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способствуют распространению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A30A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заразных кожных заболеваний ! 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987824" y="980728"/>
            <a:ext cx="3240360" cy="2880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ЧЕСОТКА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04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980728"/>
            <a:ext cx="1296144" cy="1080120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835696" y="3645024"/>
            <a:ext cx="1584176" cy="115212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491880" y="3573016"/>
            <a:ext cx="1512168" cy="122413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0" y="3645024"/>
            <a:ext cx="1763688" cy="115212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7504" y="2204864"/>
            <a:ext cx="8640960" cy="1384995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EE0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75000"/>
            </a:pPr>
            <a:r>
              <a:rPr kumimoji="0" lang="ru-RU" sz="1400" b="0" dirty="0">
                <a:solidFill>
                  <a:srgbClr val="4E42EE"/>
                </a:solidFill>
                <a:latin typeface="Arial" charset="0"/>
              </a:rPr>
              <a:t>  </a:t>
            </a:r>
            <a:r>
              <a:rPr kumimoji="0" lang="ru-RU" sz="1400" i="1" dirty="0">
                <a:solidFill>
                  <a:srgbClr val="D40092"/>
                </a:solidFill>
                <a:latin typeface="Arial" charset="0"/>
              </a:rPr>
              <a:t>Заражение происходит</a:t>
            </a:r>
            <a:r>
              <a:rPr kumimoji="0" lang="ru-RU" sz="1400" dirty="0">
                <a:solidFill>
                  <a:srgbClr val="4E42EE"/>
                </a:solidFill>
                <a:latin typeface="Arial" charset="0"/>
              </a:rPr>
              <a:t> </a:t>
            </a:r>
            <a:r>
              <a:rPr kumimoji="0" lang="ru-RU" sz="1400" dirty="0" smtClean="0">
                <a:solidFill>
                  <a:srgbClr val="4E42EE"/>
                </a:solidFill>
                <a:latin typeface="Arial" charset="0"/>
              </a:rPr>
              <a:t>:</a:t>
            </a:r>
            <a:endParaRPr kumimoji="0" lang="ru-RU" sz="1400" dirty="0">
              <a:solidFill>
                <a:srgbClr val="4E42EE"/>
              </a:solidFill>
              <a:latin typeface="Arial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ü"/>
            </a:pPr>
            <a:r>
              <a:rPr kumimoji="0" lang="ru-RU" sz="1400" dirty="0">
                <a:solidFill>
                  <a:srgbClr val="4E42EE"/>
                </a:solidFill>
                <a:latin typeface="Arial" charset="0"/>
              </a:rPr>
              <a:t>при тесном контакте с больным чесоткой или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ü"/>
            </a:pPr>
            <a:r>
              <a:rPr kumimoji="0" lang="ru-RU" sz="1400" dirty="0">
                <a:solidFill>
                  <a:srgbClr val="4E42EE"/>
                </a:solidFill>
                <a:latin typeface="Arial" charset="0"/>
              </a:rPr>
              <a:t> вещами и предметами, бывшими у него в употреблении (</a:t>
            </a:r>
            <a:r>
              <a:rPr kumimoji="0" lang="ru-RU" sz="1400" dirty="0">
                <a:solidFill>
                  <a:srgbClr val="FF0000"/>
                </a:solidFill>
                <a:latin typeface="Arial" charset="0"/>
              </a:rPr>
              <a:t>нательное и постельное белье, одежда, полотенце, мочалка</a:t>
            </a:r>
            <a:r>
              <a:rPr kumimoji="0" lang="ru-RU" sz="1400" dirty="0">
                <a:solidFill>
                  <a:srgbClr val="4E42EE"/>
                </a:solidFill>
                <a:latin typeface="Arial" charset="0"/>
              </a:rPr>
              <a:t>, книги, перчатки, деньги и др</a:t>
            </a:r>
            <a:r>
              <a:rPr kumimoji="0" lang="ru-RU" sz="1400" dirty="0" smtClean="0">
                <a:solidFill>
                  <a:srgbClr val="4E42EE"/>
                </a:solidFill>
                <a:latin typeface="Arial" charset="0"/>
              </a:rPr>
              <a:t>.)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можно заразиться  при несоблюдении  санитарного режима в: </a:t>
            </a:r>
            <a:r>
              <a:rPr lang="ru-RU" sz="1400" dirty="0" smtClean="0">
                <a:solidFill>
                  <a:srgbClr val="FF0000"/>
                </a:solidFill>
                <a:latin typeface="Arial" charset="0"/>
              </a:rPr>
              <a:t>Общежитии, гостинице, 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бане,  бассейнах, душевых, парикмахерских и др.</a:t>
            </a:r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3843045"/>
            <a:ext cx="36004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Клиника</a:t>
            </a:r>
            <a:r>
              <a:rPr lang="ru-RU" sz="1400" b="1" i="1" dirty="0" smtClean="0">
                <a:solidFill>
                  <a:srgbClr val="85369E"/>
                </a:solidFill>
                <a:latin typeface="Arial" charset="0"/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ru-RU" sz="1400" i="1" dirty="0" smtClean="0">
                <a:solidFill>
                  <a:srgbClr val="D40092"/>
                </a:solidFill>
                <a:latin typeface="Arial" charset="0"/>
              </a:rPr>
              <a:t> зуд</a:t>
            </a:r>
            <a:r>
              <a:rPr lang="ru-RU" sz="1400" dirty="0" smtClean="0">
                <a:solidFill>
                  <a:srgbClr val="D40092"/>
                </a:solidFill>
                <a:latin typeface="Arial" charset="0"/>
              </a:rPr>
              <a:t>,</a:t>
            </a: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 усиливающийся ночью.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 На коже появляются характерные </a:t>
            </a:r>
            <a:r>
              <a:rPr lang="ru-RU" sz="1400" i="1" dirty="0" smtClean="0">
                <a:solidFill>
                  <a:srgbClr val="D40092"/>
                </a:solidFill>
                <a:latin typeface="Arial" charset="0"/>
              </a:rPr>
              <a:t>высыпания</a:t>
            </a: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: чесоточные ходы.</a:t>
            </a:r>
            <a:endParaRPr lang="ru-RU" dirty="0">
              <a:solidFill>
                <a:srgbClr val="4E42EE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1469917"/>
            <a:ext cx="7056784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4A30A8"/>
                </a:solidFill>
              </a:rPr>
              <a:t>Чесоточный клещ - крошечный паразит,  едва видимый невооруженным глазом. </a:t>
            </a:r>
            <a:endParaRPr lang="ru-RU" dirty="0">
              <a:solidFill>
                <a:srgbClr val="4A30A8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157192"/>
            <a:ext cx="8892480" cy="142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ВАЖНО: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Основа профилактики заразных кожных заболеваний - это  строгое соблюдение правил личной гигиены и санитарно-эпидемиологического режима в гостиницах, общежитиях, банях, бассейнах, душевых, парикмахерских и др. 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Горничные, уборщицы, зав.этажами гостиниц, общежитий, коменданты общежитий    должны проходить осмотр </a:t>
            </a:r>
            <a:r>
              <a:rPr lang="ru-RU" b="1" dirty="0" err="1" smtClean="0">
                <a:solidFill>
                  <a:srgbClr val="C00000"/>
                </a:solidFill>
              </a:rPr>
              <a:t>дерматовенеролога</a:t>
            </a:r>
            <a:r>
              <a:rPr lang="ru-RU" b="1" dirty="0" smtClean="0">
                <a:solidFill>
                  <a:srgbClr val="C00000"/>
                </a:solidFill>
              </a:rPr>
              <a:t> – 2 раза в год.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71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A30A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Гостиницы и общежития при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несоблюдении в них требований санитарно-гигиенического режима и правил личной гигиены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A30A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способствуют распространению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A30A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заразных кожных заболеваний ! 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980728"/>
            <a:ext cx="7236296" cy="360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ДЕРМАТОМИКОЗЫ (Микроспория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трихофития)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1520" y="2060848"/>
            <a:ext cx="8712968" cy="1148007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EE0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75000"/>
            </a:pPr>
            <a:r>
              <a:rPr kumimoji="0" lang="ru-RU" sz="1400" b="0" dirty="0">
                <a:solidFill>
                  <a:srgbClr val="4E42EE"/>
                </a:solidFill>
                <a:latin typeface="Arial" charset="0"/>
              </a:rPr>
              <a:t>  </a:t>
            </a:r>
            <a:r>
              <a:rPr kumimoji="0" lang="ru-RU" sz="1400" i="1" dirty="0">
                <a:solidFill>
                  <a:srgbClr val="D40092"/>
                </a:solidFill>
                <a:latin typeface="Arial" charset="0"/>
              </a:rPr>
              <a:t>Заражение происходит</a:t>
            </a:r>
            <a:r>
              <a:rPr kumimoji="0" lang="ru-RU" sz="1400" dirty="0">
                <a:solidFill>
                  <a:srgbClr val="4E42EE"/>
                </a:solidFill>
                <a:latin typeface="Arial" charset="0"/>
              </a:rPr>
              <a:t> </a:t>
            </a:r>
            <a:r>
              <a:rPr kumimoji="0" lang="ru-RU" sz="1400" dirty="0" smtClean="0">
                <a:solidFill>
                  <a:srgbClr val="4E42EE"/>
                </a:solidFill>
                <a:latin typeface="Arial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 при попадании на кожу пораженных волос, чешуек кожи от больных людей или животных, преимущественно бродячих.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Заражение от человека возможно как при непосредственном контакте с ним, так и при пользовании его вещами (расческой, головным убором, бельем, </a:t>
            </a:r>
            <a:r>
              <a:rPr lang="ru-RU" sz="1400" dirty="0" smtClean="0">
                <a:solidFill>
                  <a:srgbClr val="FF0000"/>
                </a:solidFill>
                <a:latin typeface="Arial" charset="0"/>
              </a:rPr>
              <a:t>полотенцем</a:t>
            </a:r>
            <a:r>
              <a:rPr lang="ru-RU" sz="1400" dirty="0" smtClean="0">
                <a:solidFill>
                  <a:srgbClr val="4E42EE"/>
                </a:solidFill>
                <a:latin typeface="Arial" charset="0"/>
              </a:rPr>
              <a:t> и др.). </a:t>
            </a:r>
            <a:endParaRPr kumimoji="0" lang="ru-RU" sz="1400" dirty="0">
              <a:solidFill>
                <a:srgbClr val="4E42EE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23720" y="3429001"/>
            <a:ext cx="2520280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Клиника</a:t>
            </a:r>
            <a:r>
              <a:rPr lang="ru-RU" sz="1400" b="1" i="1" dirty="0" smtClean="0">
                <a:solidFill>
                  <a:srgbClr val="85369E"/>
                </a:solidFill>
                <a:latin typeface="Arial" charset="0"/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ru-RU" sz="1400" i="1" dirty="0" smtClean="0">
                <a:solidFill>
                  <a:srgbClr val="D40092"/>
                </a:solidFill>
                <a:latin typeface="Arial" charset="0"/>
              </a:rPr>
              <a:t> очаги</a:t>
            </a:r>
            <a:r>
              <a:rPr lang="ru-RU" b="1" dirty="0" smtClean="0">
                <a:solidFill>
                  <a:srgbClr val="4E42EE"/>
                </a:solidFill>
              </a:rPr>
              <a:t> поражения гладкой кожи, волосистой части головы, в редких случаях — ногтей.</a:t>
            </a:r>
            <a:r>
              <a:rPr lang="ru-RU" sz="1600" b="1" dirty="0" smtClean="0">
                <a:solidFill>
                  <a:srgbClr val="4E42EE"/>
                </a:solidFill>
              </a:rPr>
              <a:t>   </a:t>
            </a:r>
            <a:endParaRPr lang="ru-RU" dirty="0">
              <a:solidFill>
                <a:srgbClr val="4E42EE"/>
              </a:solidFill>
              <a:latin typeface="Arial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3429000"/>
            <a:ext cx="1944017" cy="158417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411760" y="3429000"/>
            <a:ext cx="2232545" cy="15536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7504" y="5445224"/>
            <a:ext cx="889248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Основа профилактики заразных кожных заболеваний - это  строгое соблюдение правил личной гигиены и санитарно-эпидемиологического режима в гостиницах, общежитиях банях, бассейнах, душевых, парикмахерских. 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Горничные, уборщицы, зав.этажами гостиниц, общежитий, коменданты общежитий  (пункт № 11)  должны проходить осмотр </a:t>
            </a:r>
            <a:r>
              <a:rPr lang="ru-RU" b="1" dirty="0" err="1" smtClean="0">
                <a:solidFill>
                  <a:srgbClr val="C00000"/>
                </a:solidFill>
              </a:rPr>
              <a:t>дерматовенеролога</a:t>
            </a:r>
            <a:r>
              <a:rPr lang="ru-RU" b="1" dirty="0" smtClean="0">
                <a:solidFill>
                  <a:srgbClr val="C00000"/>
                </a:solidFill>
              </a:rPr>
              <a:t> – 2 раза в год.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716016" y="3429000"/>
            <a:ext cx="1872456" cy="1584176"/>
          </a:xfrm>
          <a:prstGeom prst="rect">
            <a:avLst/>
          </a:prstGeom>
          <a:noFill/>
          <a:ln/>
        </p:spPr>
      </p:pic>
      <p:sp>
        <p:nvSpPr>
          <p:cNvPr id="20" name="Прямоугольник 19"/>
          <p:cNvSpPr/>
          <p:nvPr/>
        </p:nvSpPr>
        <p:spPr>
          <a:xfrm>
            <a:off x="611560" y="1484784"/>
            <a:ext cx="82809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solidFill>
                  <a:srgbClr val="AA26AA"/>
                </a:solidFill>
              </a:rPr>
              <a:t>высококонтагиозные</a:t>
            </a:r>
            <a:r>
              <a:rPr lang="ru-RU" sz="1400" b="1" i="1" dirty="0" smtClean="0">
                <a:solidFill>
                  <a:srgbClr val="AA26AA"/>
                </a:solidFill>
              </a:rPr>
              <a:t> </a:t>
            </a:r>
            <a:r>
              <a:rPr lang="ru-RU" sz="1400" b="1" i="1" dirty="0" err="1" smtClean="0">
                <a:solidFill>
                  <a:srgbClr val="AA26AA"/>
                </a:solidFill>
              </a:rPr>
              <a:t>грибковвые</a:t>
            </a:r>
            <a:r>
              <a:rPr lang="ru-RU" sz="1400" b="1" i="1" dirty="0" smtClean="0">
                <a:solidFill>
                  <a:srgbClr val="AA26AA"/>
                </a:solidFill>
              </a:rPr>
              <a:t> заболевания кожи и волос, вызываемые паразитическими грибками рода </a:t>
            </a:r>
            <a:r>
              <a:rPr lang="ru-RU" sz="1400" b="1" i="1" dirty="0" err="1" smtClean="0">
                <a:solidFill>
                  <a:srgbClr val="AA26AA"/>
                </a:solidFill>
              </a:rPr>
              <a:t>Microsporum</a:t>
            </a:r>
            <a:r>
              <a:rPr lang="ru-RU" sz="1400" b="1" i="1" dirty="0" smtClean="0">
                <a:solidFill>
                  <a:srgbClr val="AA26AA"/>
                </a:solidFill>
              </a:rPr>
              <a:t> и </a:t>
            </a:r>
            <a:r>
              <a:rPr lang="ru-RU" sz="1400" dirty="0" err="1" smtClean="0">
                <a:solidFill>
                  <a:srgbClr val="AA26AA"/>
                </a:solidFill>
              </a:rPr>
              <a:t>Trichophyton</a:t>
            </a:r>
            <a:r>
              <a:rPr lang="ru-RU" sz="1400" dirty="0" smtClean="0">
                <a:solidFill>
                  <a:srgbClr val="AA26AA"/>
                </a:solidFill>
              </a:rPr>
              <a:t> </a:t>
            </a:r>
            <a:r>
              <a:rPr lang="ru-RU" sz="1400" b="1" i="1" dirty="0" smtClean="0">
                <a:solidFill>
                  <a:srgbClr val="AA26AA"/>
                </a:solidFill>
              </a:rPr>
              <a:t>.</a:t>
            </a:r>
            <a:endParaRPr lang="ru-RU" sz="1400" dirty="0">
              <a:solidFill>
                <a:srgbClr val="AA26AA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bg1">
              <a:alpha val="28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ПЕДИКУЛЕЗ</a:t>
            </a:r>
            <a:endParaRPr lang="ru-RU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507288" cy="5688632"/>
          </a:xfrm>
          <a:solidFill>
            <a:srgbClr val="002060">
              <a:alpha val="23000"/>
            </a:srgbClr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9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Педикулез – это заболевание, при котором на человеке могут паразитировать три вида вшей - головная, платяная и лобковая. Эти виды вшей могут питаться только кровью человека, поэтому паразитируют они только на людях и заразиться вшами можно только от людей. 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9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Продолжительность жизни насекомого на теле «хозяина» составляет 1-2 месяца, во внешней среде 3-7 суток.</a:t>
            </a:r>
          </a:p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Заражение людей головными и платяными вшами происходит при тесном контакте с человеком, а также при использовании  общих предметов – расчесок, головных уборов, одежды, постельных принадлежностей и т.д.</a:t>
            </a:r>
          </a:p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980" y="3645024"/>
            <a:ext cx="15739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7-tub-by.yandex.net/i?id=487799217-46-72&amp;n=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42110"/>
            <a:ext cx="2880320" cy="178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28" y="44624"/>
            <a:ext cx="8229600" cy="720080"/>
          </a:xfrm>
          <a:solidFill>
            <a:srgbClr val="002060">
              <a:alpha val="65000"/>
            </a:srgbClr>
          </a:solidFill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Мероприятия, проводимые в гостиницах, при выявлении случая  особо опасных инфекций.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877272"/>
          </a:xfrm>
          <a:solidFill>
            <a:srgbClr val="7030A0">
              <a:alpha val="48000"/>
            </a:srgb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предъявлении постояльцем  гостиницы жалоб на состояние здоровья, директору гостиницы или лицу, его заменяющему необходимо  вызвать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бригаду скорой медицинской помощи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(тел. 103).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  выявлении в гостинице случая особо опасных инфекций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гостиницы  или лицо, его заменяющее, на основании 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оперативного плана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противоэпидемических мероприятий объекта, дает указания подчиненным: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закрыть входные двери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гостиницы, не допускать в гостиницу лиц, не проживающих в ней, полностью прекратить выход из нее;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выставить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 у номера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где выявлен больной;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запретить вход на этаж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где выявлен больной, лицам, не проживающим на данном этаже;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496944" cy="4608512"/>
          </a:xfrm>
          <a:solidFill>
            <a:srgbClr val="7030A0">
              <a:alpha val="42000"/>
            </a:srgb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 выявлении в гостинице случая особо опасных инфекций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гостиницы  или лицо, его заменяющее, на основании  оперативного плана противоэпидемических мероприятий объекта, дает указания подчиненным: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прекратить сообщение между этажами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отдельными секциями здания гостиницы;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изолировать граждан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соприкасавшихся с больным непосредственно в номерах, где они проживают;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подготовить отдельное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помещение для нужд медицинского персонала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6856" y="332656"/>
            <a:ext cx="8229600" cy="720080"/>
          </a:xfrm>
          <a:prstGeom prst="rect">
            <a:avLst/>
          </a:prstGeom>
          <a:solidFill>
            <a:srgbClr val="002060">
              <a:alpha val="65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Мероприятия, проводимые в гостиницах, при выявлении случая  особо опасных инфекций.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589240"/>
          </a:xfrm>
          <a:solidFill>
            <a:srgbClr val="7030A0">
              <a:alpha val="36000"/>
            </a:srgbClr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 выявлении в гостинице случая особо опасных инфекций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гостиницы  или лицо, его заменяющее, на основании  оперативного плана противоэпидемических мероприятий объекта, дает указания подчиненным: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7. запретить до проведения заключительной дезинфекции выносить вещи из номера больного;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выставить пост у входа в гостиницу для встречи бригад скорой медицинской помощи, эпидемиологических и дезинфекционных бригад;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После эвакуации больного, контактных с ним (или установления за контактными медицинского наблюдения), </a:t>
            </a:r>
            <a:r>
              <a:rPr lang="ru-RU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проведения заключительной дезинфекции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гостиница переходит на обычный режим работы.</a:t>
            </a:r>
          </a:p>
          <a:p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6856" y="332656"/>
            <a:ext cx="8229600" cy="720080"/>
          </a:xfrm>
          <a:prstGeom prst="rect">
            <a:avLst/>
          </a:prstGeom>
          <a:solidFill>
            <a:srgbClr val="002060">
              <a:alpha val="65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Мероприятия, проводимые в гостиницах, при выявлении случая  особо опасных инфекций.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1835696" y="5237584"/>
            <a:ext cx="7128792" cy="1359768"/>
          </a:xfrm>
          <a:prstGeom prst="rect">
            <a:avLst/>
          </a:prstGeom>
          <a:solidFill>
            <a:srgbClr val="002060">
              <a:alpha val="59000"/>
            </a:srgb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последующем, передача инфекции может происходить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водным путём 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пищевым путём 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контактно-бытовым путём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35696" y="1412776"/>
            <a:ext cx="7128792" cy="2016224"/>
          </a:xfrm>
          <a:prstGeom prst="rect">
            <a:avLst/>
          </a:prstGeom>
          <a:solidFill>
            <a:srgbClr val="002060">
              <a:alpha val="59000"/>
            </a:srgb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Выделяясь из кишечника больного во внешнюю среду, вирусы и бактерии могут попадать в: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воду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пищу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FFFF00"/>
                </a:solidFill>
              </a:rPr>
              <a:t>на руки</a:t>
            </a:r>
            <a:endParaRPr lang="ru-RU" b="1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различные поверхности и предметы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72008"/>
            <a:ext cx="7251148" cy="12687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Для всех инфекционных диарей  характерно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проникновение возбудителей</a:t>
            </a:r>
            <a:r>
              <a:rPr lang="ru-RU" sz="1800" b="1" dirty="0" smtClean="0">
                <a:solidFill>
                  <a:srgbClr val="FFFF00"/>
                </a:solidFill>
              </a:rPr>
              <a:t> через рот</a:t>
            </a:r>
            <a:r>
              <a:rPr lang="ru-RU" sz="1800" dirty="0" smtClean="0">
                <a:solidFill>
                  <a:schemeClr val="bg1"/>
                </a:solidFill>
              </a:rPr>
              <a:t>  в организм человека,  активное их </a:t>
            </a:r>
            <a:r>
              <a:rPr lang="ru-RU" sz="1800" b="1" dirty="0" smtClean="0">
                <a:solidFill>
                  <a:srgbClr val="FFFF00"/>
                </a:solidFill>
              </a:rPr>
              <a:t>размножение в желудочно-кишечном тракте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(так называемый </a:t>
            </a:r>
            <a:r>
              <a:rPr lang="ru-RU" sz="1800" b="1" u="sng" dirty="0" smtClean="0">
                <a:solidFill>
                  <a:schemeClr val="bg1"/>
                </a:solidFill>
              </a:rPr>
              <a:t>фекально-оральный механизм передачи</a:t>
            </a:r>
            <a:r>
              <a:rPr lang="ru-RU" sz="1800" dirty="0" smtClean="0">
                <a:solidFill>
                  <a:schemeClr val="bg1"/>
                </a:solidFill>
              </a:rPr>
              <a:t>). 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4305" y="1844824"/>
            <a:ext cx="2066785" cy="14364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1510458" cy="15104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 l="27143" r="4285"/>
          <a:stretch>
            <a:fillRect/>
          </a:stretch>
        </p:blipFill>
        <p:spPr bwMode="auto">
          <a:xfrm>
            <a:off x="107504" y="1628800"/>
            <a:ext cx="1539182" cy="13681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8286" flipH="1">
            <a:off x="46256" y="3339318"/>
            <a:ext cx="1859384" cy="1530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0128" y="44624"/>
            <a:ext cx="1368152" cy="124130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3573016"/>
            <a:ext cx="1944216" cy="15121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9738" y="3645024"/>
            <a:ext cx="1920214" cy="14401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573016"/>
            <a:ext cx="1311127" cy="15121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188640"/>
            <a:ext cx="7772400" cy="2016224"/>
          </a:xfrm>
          <a:solidFill>
            <a:srgbClr val="002060">
              <a:alpha val="37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</a:rPr>
              <a:t>Профилактика ВИЧ-инфекции </a:t>
            </a:r>
          </a:p>
          <a:p>
            <a:pPr algn="ctr"/>
            <a:r>
              <a:rPr lang="ru-RU" sz="3600" dirty="0" smtClean="0">
                <a:solidFill>
                  <a:srgbClr val="FFFFFF"/>
                </a:solidFill>
              </a:rPr>
              <a:t>и инфекций, передающихся половым путём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8144"/>
          <a:stretch>
            <a:fillRect/>
          </a:stretch>
        </p:blipFill>
        <p:spPr bwMode="auto">
          <a:xfrm flipH="1">
            <a:off x="4427983" y="2492896"/>
            <a:ext cx="4498285" cy="4176464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18900" t="11472" b="3645"/>
          <a:stretch>
            <a:fillRect/>
          </a:stretch>
        </p:blipFill>
        <p:spPr bwMode="auto">
          <a:xfrm>
            <a:off x="323529" y="2492896"/>
            <a:ext cx="4104456" cy="4295909"/>
          </a:xfrm>
          <a:prstGeom prst="teardrop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ANd9GcTfvj_lftl-VtmGfftgNHhH4DwvN5IzfP9QekW35Dgt9j4vr_qkW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40" y="4696346"/>
            <a:ext cx="174922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250825" y="1556792"/>
            <a:ext cx="8641655" cy="1815882"/>
          </a:xfrm>
          <a:prstGeom prst="rect">
            <a:avLst/>
          </a:prstGeom>
          <a:solidFill>
            <a:srgbClr val="C00000">
              <a:alpha val="88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</a:rPr>
              <a:t>1. Половой путь, незащищенный (без презерватива) сексуальный контакт – на протяжении последних лет </a:t>
            </a:r>
            <a:r>
              <a:rPr lang="ru-RU" sz="1400" dirty="0" smtClean="0">
                <a:solidFill>
                  <a:srgbClr val="FFFFFF"/>
                </a:solidFill>
              </a:rPr>
              <a:t>постоянно </a:t>
            </a:r>
            <a:r>
              <a:rPr lang="ru-RU" sz="1400" dirty="0">
                <a:solidFill>
                  <a:srgbClr val="FFFFFF"/>
                </a:solidFill>
              </a:rPr>
              <a:t>увеличивается количество людей, инфицирование которых происходит в результате сексуальных контактов.</a:t>
            </a:r>
          </a:p>
          <a:p>
            <a:r>
              <a:rPr lang="ru-RU" sz="1400" dirty="0">
                <a:solidFill>
                  <a:srgbClr val="FFFFFF"/>
                </a:solidFill>
              </a:rPr>
              <a:t>2. Парентеральный путь, контакт кровь-кровь (совместное использование нестерильных шприцов и игл для инъекций наркотика, пользование чужими бритвенными принадлежностями, </a:t>
            </a:r>
            <a:r>
              <a:rPr lang="ru-RU" sz="1400" dirty="0" smtClean="0">
                <a:solidFill>
                  <a:srgbClr val="FFFFFF"/>
                </a:solidFill>
              </a:rPr>
              <a:t>нанесение </a:t>
            </a:r>
            <a:r>
              <a:rPr lang="ru-RU" sz="1400" dirty="0">
                <a:solidFill>
                  <a:srgbClr val="FFFFFF"/>
                </a:solidFill>
              </a:rPr>
              <a:t>татуировок и пирсинг нестерильными инструментами, загрязненными кровью)</a:t>
            </a:r>
          </a:p>
          <a:p>
            <a:r>
              <a:rPr lang="ru-RU" sz="1400" dirty="0">
                <a:solidFill>
                  <a:srgbClr val="FFFFFF"/>
                </a:solidFill>
              </a:rPr>
              <a:t>3. Вертикальный путь, от </a:t>
            </a:r>
            <a:r>
              <a:rPr lang="ru-RU" sz="1400" dirty="0" err="1">
                <a:solidFill>
                  <a:srgbClr val="FFFFFF"/>
                </a:solidFill>
              </a:rPr>
              <a:t>ВИЧ-положительной</a:t>
            </a:r>
            <a:r>
              <a:rPr lang="ru-RU" sz="1400" dirty="0">
                <a:solidFill>
                  <a:srgbClr val="FFFFFF"/>
                </a:solidFill>
              </a:rPr>
              <a:t> матери ребенку (во время беременности, родов и при кормлении грудью)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323850" y="115888"/>
            <a:ext cx="8712200" cy="800219"/>
          </a:xfrm>
          <a:prstGeom prst="rect">
            <a:avLst/>
          </a:prstGeom>
          <a:solidFill>
            <a:srgbClr val="002060">
              <a:alpha val="59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</a:rPr>
              <a:t>ВИЧ </a:t>
            </a:r>
            <a:r>
              <a:rPr lang="ru-RU" sz="1400" b="1" dirty="0">
                <a:solidFill>
                  <a:srgbClr val="FFFFFF"/>
                </a:solidFill>
              </a:rPr>
              <a:t>(вирус иммунодефицита человека) может находиться </a:t>
            </a:r>
            <a:r>
              <a:rPr lang="ru-RU" sz="1400" b="1" dirty="0" smtClean="0">
                <a:solidFill>
                  <a:srgbClr val="FFFFFF"/>
                </a:solidFill>
              </a:rPr>
              <a:t>в биологических </a:t>
            </a:r>
            <a:r>
              <a:rPr lang="ru-RU" sz="1400" b="1" dirty="0">
                <a:solidFill>
                  <a:srgbClr val="FFFFFF"/>
                </a:solidFill>
              </a:rPr>
              <a:t>жидкостях </a:t>
            </a:r>
            <a:r>
              <a:rPr lang="ru-RU" sz="1400" b="1" dirty="0" smtClean="0">
                <a:solidFill>
                  <a:srgbClr val="FFFFFF"/>
                </a:solidFill>
              </a:rPr>
              <a:t>человека в </a:t>
            </a:r>
            <a:r>
              <a:rPr lang="ru-RU" sz="1400" b="1" dirty="0">
                <a:solidFill>
                  <a:srgbClr val="FFFFFF"/>
                </a:solidFill>
              </a:rPr>
              <a:t>разной концентрации. Только четыре биологические жидкости человека содержат вирус в концентрации, достаточной для заражения: кровь, влагалищный секрет, сперма и грудное молоко</a:t>
            </a:r>
            <a:r>
              <a:rPr lang="ru-RU" sz="16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2123728" y="1052736"/>
            <a:ext cx="4479925" cy="3460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</a:rPr>
              <a:t>Есть три пути заражения ВИЧ-инфекцией: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251520" y="3573016"/>
            <a:ext cx="8569325" cy="7921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!!! </a:t>
            </a:r>
            <a:r>
              <a:rPr lang="ru-RU" sz="1400"/>
              <a:t>течение ВИЧ-инфекции может оставаться бессимптомным длительный период времени (в среднем 8-10 лет), только специальный анализ крови (тест на ВИЧ) может определить наличие инфекции.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686092"/>
            <a:ext cx="2843808" cy="1944216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9145"/>
            <a:ext cx="2363616" cy="230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2413" r="10625"/>
          <a:stretch>
            <a:fillRect/>
          </a:stretch>
        </p:blipFill>
        <p:spPr bwMode="auto">
          <a:xfrm>
            <a:off x="35496" y="0"/>
            <a:ext cx="2232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2051720" y="3582605"/>
            <a:ext cx="6984776" cy="184665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000099"/>
                </a:solidFill>
              </a:rPr>
              <a:t>!!! Важно знать:</a:t>
            </a:r>
          </a:p>
          <a:p>
            <a:pPr>
              <a:spcBef>
                <a:spcPct val="50000"/>
              </a:spcBef>
            </a:pPr>
            <a:r>
              <a:rPr lang="ru-RU" sz="1400" dirty="0" smtClean="0"/>
              <a:t>- Многие ИППП могут протекать без симптомов в течение многих месяцев и лет.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 dirty="0" smtClean="0"/>
              <a:t> Прерванный половой акт не защищает от ИППП.</a:t>
            </a:r>
          </a:p>
          <a:p>
            <a:pPr>
              <a:spcBef>
                <a:spcPct val="50000"/>
              </a:spcBef>
            </a:pPr>
            <a:r>
              <a:rPr lang="ru-RU" sz="1400" dirty="0" smtClean="0"/>
              <a:t>- Самостоятельно, без лечения ИППП, не проходят.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 dirty="0" smtClean="0"/>
              <a:t>Во время одной полового контакта без использования презерватива можно заразиться несколькими ИППП.</a:t>
            </a:r>
            <a:endParaRPr lang="ru-RU" sz="1400" dirty="0"/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2123728" y="1727476"/>
            <a:ext cx="6912768" cy="141577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Основные симптомы ИППП:</a:t>
            </a:r>
          </a:p>
          <a:p>
            <a:pPr algn="ctr"/>
            <a:r>
              <a:rPr lang="ru-RU" sz="1400" b="1" dirty="0"/>
              <a:t>- </a:t>
            </a:r>
            <a:r>
              <a:rPr lang="ru-RU" sz="1400" dirty="0"/>
              <a:t>зуд, жжение;</a:t>
            </a:r>
          </a:p>
          <a:p>
            <a:pPr algn="ctr"/>
            <a:r>
              <a:rPr lang="ru-RU" sz="1400" dirty="0"/>
              <a:t>- покраснение половых органов;</a:t>
            </a:r>
          </a:p>
          <a:p>
            <a:pPr algn="ctr"/>
            <a:r>
              <a:rPr lang="ru-RU" sz="1400" dirty="0"/>
              <a:t>- необычные выделения из половых органов;</a:t>
            </a:r>
          </a:p>
          <a:p>
            <a:pPr algn="ctr"/>
            <a:r>
              <a:rPr lang="ru-RU" sz="1400" dirty="0"/>
              <a:t>- высыпания, пузырьки или узелки на слизистых оболочках и половых органах.</a:t>
            </a:r>
          </a:p>
          <a:p>
            <a:pPr algn="ctr"/>
            <a:r>
              <a:rPr lang="ru-RU" sz="1400" dirty="0"/>
              <a:t>- частое мочеиспускание с болевыми ощущениями.</a:t>
            </a:r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2376420" y="5906176"/>
            <a:ext cx="6624736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99"/>
                </a:solidFill>
              </a:rPr>
              <a:t>Знайте !</a:t>
            </a:r>
            <a:r>
              <a:rPr lang="ru-RU" sz="1400" dirty="0"/>
              <a:t> От большинства ИППП,  включая ВИЧ-инфекцию, защищает </a:t>
            </a:r>
            <a:r>
              <a:rPr lang="ru-RU" sz="1400" dirty="0" smtClean="0"/>
              <a:t>презерватив.</a:t>
            </a:r>
          </a:p>
          <a:p>
            <a:r>
              <a:rPr lang="ru-RU" sz="1400" dirty="0" smtClean="0"/>
              <a:t>Во </a:t>
            </a:r>
            <a:r>
              <a:rPr lang="ru-RU" sz="1400" dirty="0"/>
              <a:t>время любых половых контактов пользуйтесь латексным </a:t>
            </a:r>
            <a:r>
              <a:rPr lang="ru-RU" sz="1400" dirty="0" smtClean="0"/>
              <a:t>презервативом.</a:t>
            </a:r>
            <a:endParaRPr lang="ru-RU" sz="1400" dirty="0"/>
          </a:p>
        </p:txBody>
      </p:sp>
      <p:pic>
        <p:nvPicPr>
          <p:cNvPr id="40966" name="Picture 3" descr="syphilis-symptoms-std-sti-300x2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3983" y="1733545"/>
            <a:ext cx="133191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1" name="Picture 2" descr="hiv-symptoms-aids-std-sti-300x3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4137680"/>
            <a:ext cx="72007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3108" y="500042"/>
            <a:ext cx="6858048" cy="95410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 smtClean="0"/>
              <a:t>Сегодня современной медицине известно более 30 различных болезней,  передающихся преимущественно половым путем. Наиболее распространенные ИППП: </a:t>
            </a:r>
            <a:r>
              <a:rPr lang="ru-RU" sz="1400" b="1" dirty="0" smtClean="0"/>
              <a:t>сифилис, гонорея, трихомониаз (трихомоноз), </a:t>
            </a:r>
            <a:r>
              <a:rPr lang="ru-RU" sz="1400" b="1" dirty="0" err="1" smtClean="0"/>
              <a:t>хламидиоз</a:t>
            </a:r>
            <a:r>
              <a:rPr lang="ru-RU" sz="1400" b="1" dirty="0" smtClean="0"/>
              <a:t>, ВИЧ-инфекция, генитальный герпес.</a:t>
            </a: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1547664" y="44624"/>
            <a:ext cx="7200800" cy="369332"/>
          </a:xfrm>
          <a:prstGeom prst="rect">
            <a:avLst/>
          </a:prstGeom>
          <a:solidFill>
            <a:srgbClr val="002060">
              <a:alpha val="17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Инфекции</a:t>
            </a:r>
            <a:r>
              <a:rPr lang="ru-RU" b="1" dirty="0">
                <a:solidFill>
                  <a:srgbClr val="FFFFFF"/>
                </a:solidFill>
              </a:rPr>
              <a:t>, передающиеся половым путем (ИППП):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32811" y="4594512"/>
            <a:ext cx="1600200" cy="20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70378" y="228600"/>
            <a:ext cx="786402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Основа профилактики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гемоконтактных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инфекций: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171" y="1305818"/>
            <a:ext cx="80780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Безопасное половое поведение -  </a:t>
            </a:r>
            <a:r>
              <a:rPr lang="ru-RU" dirty="0">
                <a:solidFill>
                  <a:schemeClr val="bg1"/>
                </a:solidFill>
              </a:rPr>
              <a:t>избегать случайных половых контактов и хранить верность одному </a:t>
            </a:r>
            <a:r>
              <a:rPr lang="ru-RU" dirty="0" smtClean="0">
                <a:solidFill>
                  <a:schemeClr val="bg1"/>
                </a:solidFill>
              </a:rPr>
              <a:t>партнеру; пользоваться </a:t>
            </a:r>
            <a:r>
              <a:rPr lang="ru-RU" dirty="0">
                <a:solidFill>
                  <a:schemeClr val="bg1"/>
                </a:solidFill>
              </a:rPr>
              <a:t>презервативом при случайных половых контактах; </a:t>
            </a:r>
          </a:p>
          <a:p>
            <a:pPr marL="342900" lvl="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Своевременно </a:t>
            </a:r>
            <a:r>
              <a:rPr lang="ru-RU" dirty="0">
                <a:solidFill>
                  <a:schemeClr val="bg1"/>
                </a:solidFill>
              </a:rPr>
              <a:t>обращаться за медицинской помощью в случае воспалительных </a:t>
            </a:r>
            <a:r>
              <a:rPr lang="ru-RU" dirty="0" smtClean="0">
                <a:solidFill>
                  <a:schemeClr val="bg1"/>
                </a:solidFill>
              </a:rPr>
              <a:t> и инфекционных заболеваниях </a:t>
            </a:r>
            <a:r>
              <a:rPr lang="ru-RU" dirty="0">
                <a:solidFill>
                  <a:schemeClr val="bg1"/>
                </a:solidFill>
              </a:rPr>
              <a:t>репродуктивной </a:t>
            </a:r>
            <a:r>
              <a:rPr lang="ru-RU" dirty="0" smtClean="0">
                <a:solidFill>
                  <a:schemeClr val="bg1"/>
                </a:solidFill>
              </a:rPr>
              <a:t>системы</a:t>
            </a:r>
          </a:p>
          <a:p>
            <a:pPr marL="342900" lvl="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Инвазивные </a:t>
            </a:r>
            <a:r>
              <a:rPr lang="ru-RU" dirty="0">
                <a:solidFill>
                  <a:schemeClr val="bg1"/>
                </a:solidFill>
              </a:rPr>
              <a:t>процедуры (татуировки, пирсинг и другие) проводить только в специализированных </a:t>
            </a:r>
            <a:r>
              <a:rPr lang="ru-RU" dirty="0" smtClean="0">
                <a:solidFill>
                  <a:schemeClr val="bg1"/>
                </a:solidFill>
              </a:rPr>
              <a:t>учреждениях;</a:t>
            </a:r>
          </a:p>
          <a:p>
            <a:pPr marL="342900" lvl="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Соблюдение правил личной гигиены - пользоваться </a:t>
            </a:r>
            <a:r>
              <a:rPr lang="ru-RU" dirty="0">
                <a:solidFill>
                  <a:schemeClr val="bg1"/>
                </a:solidFill>
              </a:rPr>
              <a:t>только индивидуальными предметами личной гигиены (бритвы, лезвия и маникюрные принадлежности и т.д</a:t>
            </a:r>
            <a:r>
              <a:rPr lang="ru-RU" dirty="0" smtClean="0">
                <a:solidFill>
                  <a:schemeClr val="bg1"/>
                </a:solidFill>
              </a:rPr>
              <a:t>.).</a:t>
            </a:r>
          </a:p>
          <a:p>
            <a:pPr marL="342900" lvl="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Отказ даже от однократного потребления наркотического вещества.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marL="342900" lvl="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lvl="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172200" y="344168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</p:txBody>
      </p:sp>
      <p:pic>
        <p:nvPicPr>
          <p:cNvPr id="8" name="Picture 2" descr="H:\01_ВИЧ_системно\Эпидситуация Минск\2018\октябрь\04_рисун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171" y="4594512"/>
            <a:ext cx="1995578" cy="213901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4048" y="4556611"/>
            <a:ext cx="3208427" cy="230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8754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ТОМА\Downloads\саль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2571768" cy="1928826"/>
          </a:xfrm>
          <a:prstGeom prst="bevel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28604"/>
            <a:ext cx="2489635" cy="2281165"/>
          </a:xfrm>
          <a:prstGeom prst="bevel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42910" y="44625"/>
            <a:ext cx="80724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Сальмонеллы – бактерии, вызывающие сальмонеллёз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916" y="2714620"/>
            <a:ext cx="6516786" cy="4031873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</a:rPr>
              <a:t>Сальмонеллы в продуктах питания сохраняются от нескольких дней до нескольких месяцев. 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</a:rPr>
              <a:t>Средняя доза, вызывающая заражение* (далее -  инфицирующая доза – т.е. количество микроорганизмов, которые при попадании в организм человека способны вызывать заболевание), составляет  от 1 до 10 миллионов микробных клеток. </a:t>
            </a:r>
            <a:r>
              <a:rPr lang="ru-RU" sz="1600" b="1" dirty="0" smtClean="0">
                <a:solidFill>
                  <a:srgbClr val="FFFF00"/>
                </a:solidFill>
              </a:rPr>
              <a:t>Хорошо размножаются в продуктах питания</a:t>
            </a:r>
            <a:r>
              <a:rPr lang="ru-RU" sz="1600" b="1" dirty="0" smtClean="0">
                <a:solidFill>
                  <a:schemeClr val="bg1"/>
                </a:solidFill>
              </a:rPr>
              <a:t> (при температуре 18 °С и выше). Например,  в кипячёном молоке при температуре 37°С инфицирующая доза достигается  через 4,5 – 6,5 часов.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600" b="1" dirty="0" smtClean="0">
                <a:solidFill>
                  <a:schemeClr val="bg1"/>
                </a:solidFill>
              </a:rPr>
              <a:t>Заражение происходит, как правило, через инфицированные пищевые продукты животного происхождения (</a:t>
            </a:r>
            <a:r>
              <a:rPr lang="ru-RU" sz="1600" b="1" dirty="0" smtClean="0">
                <a:solidFill>
                  <a:srgbClr val="FFFF00"/>
                </a:solidFill>
              </a:rPr>
              <a:t>мясо и мясные продукты, молоко, яйца)</a:t>
            </a:r>
            <a:r>
              <a:rPr lang="ru-RU" sz="1600" b="1" dirty="0" smtClean="0">
                <a:solidFill>
                  <a:schemeClr val="bg1"/>
                </a:solidFill>
              </a:rPr>
              <a:t>. В яйцах возбудитель сохраняются до 1 года.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</a:rPr>
              <a:t>Соление и копчение оказывают на них очень слабое влияние, а замораживание даже увеличивает сроки выживания микроорганизмов в продуктах. </a:t>
            </a:r>
            <a:r>
              <a:rPr lang="ru-RU" sz="1600" b="1" dirty="0" smtClean="0">
                <a:solidFill>
                  <a:srgbClr val="FFFF00"/>
                </a:solidFill>
              </a:rPr>
              <a:t>При 80° С сальмонелла погибает за 3 минуты, при 100° - мгновенно. 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074" y="23488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Сальмонелла брюшного тифа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b="11429"/>
          <a:stretch>
            <a:fillRect/>
          </a:stretch>
        </p:blipFill>
        <p:spPr bwMode="auto">
          <a:xfrm>
            <a:off x="3275856" y="476672"/>
            <a:ext cx="2520280" cy="2232248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D:\013 Тома_документы\ОКИ\рис\цыпа.jpg"/>
          <p:cNvPicPr>
            <a:picLocks noChangeAspect="1" noChangeArrowheads="1"/>
          </p:cNvPicPr>
          <p:nvPr/>
        </p:nvPicPr>
        <p:blipFill>
          <a:blip r:embed="rId6" cstate="print"/>
          <a:srcRect t="21429" r="17488"/>
          <a:stretch>
            <a:fillRect/>
          </a:stretch>
        </p:blipFill>
        <p:spPr bwMode="auto">
          <a:xfrm>
            <a:off x="6660232" y="3212976"/>
            <a:ext cx="2225702" cy="144016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933900"/>
            <a:ext cx="2170151" cy="159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48680"/>
            <a:ext cx="2857500" cy="2714625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1122" cy="7920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Дизентерия -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острое инфекционное заболевание, вызываемое бактериями рода </a:t>
            </a:r>
            <a:r>
              <a:rPr lang="ru-RU" sz="2000" dirty="0" err="1" smtClean="0">
                <a:solidFill>
                  <a:schemeClr val="bg1"/>
                </a:solidFill>
              </a:rPr>
              <a:t>Шигелла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929066"/>
            <a:ext cx="8229600" cy="2197097"/>
          </a:xfrm>
        </p:spPr>
        <p:txBody>
          <a:bodyPr/>
          <a:lstStyle/>
          <a:p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008" t="19661" r="9624" b="6120"/>
          <a:stretch>
            <a:fillRect/>
          </a:stretch>
        </p:blipFill>
        <p:spPr bwMode="auto">
          <a:xfrm>
            <a:off x="179512" y="620688"/>
            <a:ext cx="3312368" cy="2503345"/>
          </a:xfrm>
          <a:prstGeom prst="star32">
            <a:avLst/>
          </a:prstGeom>
          <a:noFill/>
          <a:ln w="25400" cmpd="thinThick">
            <a:solidFill>
              <a:srgbClr val="CCECFF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63888" y="1052736"/>
            <a:ext cx="2520280" cy="1754326"/>
          </a:xfrm>
          <a:prstGeom prst="rect">
            <a:avLst/>
          </a:prstGeom>
          <a:solidFill>
            <a:srgbClr val="00206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3 основных пути передачи инфекции: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FFFF"/>
                </a:solidFill>
              </a:rPr>
              <a:t>водный 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FFFF"/>
                </a:solidFill>
              </a:rPr>
              <a:t> пищевой (молочные продукты)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FFFF"/>
                </a:solidFill>
              </a:rPr>
              <a:t>контактно-бытовой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504" y="2961848"/>
          <a:ext cx="8717148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99"/>
                <a:gridCol w="1564616"/>
                <a:gridCol w="2062837"/>
                <a:gridCol w="3748596"/>
              </a:tblGrid>
              <a:tr h="62939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Вид </a:t>
                      </a:r>
                      <a:r>
                        <a:rPr lang="ru-RU" sz="1400" b="1" dirty="0" err="1" smtClean="0"/>
                        <a:t>шигелл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Ведущий путь передачи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Инфицирующая доза возбудителя (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</a:rPr>
                        <a:t>1 г. фекалий содержится  около 1 миллиона бактерий )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Особенности возбудителя</a:t>
                      </a:r>
                      <a:endParaRPr lang="ru-RU" sz="1400" b="1" dirty="0"/>
                    </a:p>
                  </a:txBody>
                  <a:tcPr/>
                </a:tc>
              </a:tr>
              <a:tr h="720040"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Шигелла</a:t>
                      </a:r>
                      <a:r>
                        <a:rPr lang="ru-RU" sz="1400" b="1" dirty="0" smtClean="0"/>
                        <a:t> Григорьева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err="1" smtClean="0"/>
                        <a:t>Шига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Контактно-бытовой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10 клеток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Способна распространяться среди населения без предварительного накопления на объектах внешней среды</a:t>
                      </a:r>
                      <a:endParaRPr lang="ru-RU" sz="1400" b="1" dirty="0"/>
                    </a:p>
                  </a:txBody>
                  <a:tcPr/>
                </a:tc>
              </a:tr>
              <a:tr h="720040"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Шигелла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Флекснера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Водный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180 - 5000 клеток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Способна распространяться среди населения без предварительного накопления на объектах внешней среды</a:t>
                      </a:r>
                    </a:p>
                  </a:txBody>
                  <a:tcPr/>
                </a:tc>
              </a:tr>
              <a:tr h="787889"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Шигелла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Зонне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Пищевой (молочные продукты)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100 млн.  - 10 млрд.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клеток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Для накопления инфицирующей дозы в молоке возбудителя при комнатной температуре  проходит 8-24 часа; в летнее жаркое время – 1-3 часа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/>
        </p:nvGraphicFramePr>
        <p:xfrm>
          <a:off x="285720" y="571480"/>
          <a:ext cx="8643998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Другие бактерии, вызывающие ОКИ: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928670"/>
            <a:ext cx="256790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936" y="857232"/>
            <a:ext cx="25679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786182" y="1071546"/>
            <a:ext cx="171451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Клебсиеллы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2636912"/>
            <a:ext cx="171451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Золотитстый</a:t>
            </a:r>
            <a:r>
              <a:rPr lang="ru-RU" b="1" dirty="0" smtClean="0">
                <a:solidFill>
                  <a:schemeClr val="bg1"/>
                </a:solidFill>
              </a:rPr>
              <a:t> стафилококк 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ownloads\1366370929_ротаvirus-att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92696"/>
            <a:ext cx="2964678" cy="2357454"/>
          </a:xfrm>
          <a:prstGeom prst="bevel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ТОМА\Downloads\norovirus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785794"/>
            <a:ext cx="2786082" cy="2214578"/>
          </a:xfrm>
          <a:prstGeom prst="bevel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071810"/>
            <a:ext cx="4500562" cy="2322174"/>
          </a:xfrm>
          <a:prstGeom prst="rect">
            <a:avLst/>
          </a:prstGeom>
          <a:solidFill>
            <a:srgbClr val="002060">
              <a:alpha val="61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chemeClr val="bg1"/>
                </a:solidFill>
              </a:rPr>
              <a:t>Ротавирусы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выделяются из фекалий за 2 дня до заболевания. Максимальное  </a:t>
            </a:r>
            <a:r>
              <a:rPr lang="ru-RU" b="1" dirty="0" err="1" smtClean="0">
                <a:solidFill>
                  <a:schemeClr val="bg1"/>
                </a:solidFill>
                <a:ea typeface="Calibri"/>
                <a:cs typeface="Times New Roman"/>
              </a:rPr>
              <a:t>вирусовыделение</a:t>
            </a: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 на 3-6 день болезни. </a:t>
            </a:r>
          </a:p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Инфицирующая  доза  от  </a:t>
            </a:r>
            <a:r>
              <a:rPr lang="ru-RU" b="1" dirty="0" smtClean="0">
                <a:solidFill>
                  <a:schemeClr val="bg1"/>
                </a:solidFill>
              </a:rPr>
              <a:t>500  до - 50 тысяч вирусных частиц.</a:t>
            </a: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 1 г. фекалий содержит  около 10</a:t>
            </a:r>
            <a:r>
              <a:rPr lang="ru-RU" b="1" baseline="30000" dirty="0" smtClean="0">
                <a:solidFill>
                  <a:schemeClr val="bg1"/>
                </a:solidFill>
                <a:ea typeface="Calibri"/>
                <a:cs typeface="Times New Roman"/>
              </a:rPr>
              <a:t>  </a:t>
            </a: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миллионов</a:t>
            </a:r>
            <a:r>
              <a:rPr lang="ru-RU" b="1" baseline="30000" dirty="0" smtClean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вирусных частиц. 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22" name="Выноска со стрелками влево/вправо 21"/>
          <p:cNvSpPr/>
          <p:nvPr/>
        </p:nvSpPr>
        <p:spPr>
          <a:xfrm>
            <a:off x="2857488" y="928670"/>
            <a:ext cx="3214710" cy="1857388"/>
          </a:xfrm>
          <a:prstGeom prst="leftRightArrowCallout">
            <a:avLst>
              <a:gd name="adj1" fmla="val 12173"/>
              <a:gd name="adj2" fmla="val 18587"/>
              <a:gd name="adj3" fmla="val 25000"/>
              <a:gd name="adj4" fmla="val 48123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вирусных диарей – высокую актуальность имеет контактно-бытовая передача  инфекции.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3000372"/>
            <a:ext cx="4464496" cy="2862322"/>
          </a:xfrm>
          <a:prstGeom prst="rect">
            <a:avLst/>
          </a:prstGeom>
          <a:solidFill>
            <a:srgbClr val="002060">
              <a:alpha val="52000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Впервые </a:t>
            </a:r>
            <a:r>
              <a:rPr lang="ru-RU" b="1" dirty="0" err="1" smtClean="0">
                <a:solidFill>
                  <a:srgbClr val="FFFFFF"/>
                </a:solidFill>
              </a:rPr>
              <a:t>норовирус</a:t>
            </a:r>
            <a:r>
              <a:rPr lang="ru-RU" b="1" dirty="0" smtClean="0">
                <a:solidFill>
                  <a:srgbClr val="FFFFFF"/>
                </a:solidFill>
              </a:rPr>
              <a:t> были выделен в 1972 году в городе </a:t>
            </a:r>
            <a:r>
              <a:rPr lang="ru-RU" b="1" dirty="0" err="1" smtClean="0">
                <a:solidFill>
                  <a:srgbClr val="FFFFFF"/>
                </a:solidFill>
              </a:rPr>
              <a:t>Норволк</a:t>
            </a:r>
            <a:r>
              <a:rPr lang="ru-RU" b="1" dirty="0" smtClean="0">
                <a:solidFill>
                  <a:srgbClr val="FFFFFF"/>
                </a:solidFill>
              </a:rPr>
              <a:t>, штат Огайо, США.  </a:t>
            </a:r>
            <a:r>
              <a:rPr lang="ru-RU" b="1" dirty="0" err="1" smtClean="0">
                <a:solidFill>
                  <a:srgbClr val="FFFFFF"/>
                </a:solidFill>
              </a:rPr>
              <a:t>Норовирусы</a:t>
            </a:r>
            <a:r>
              <a:rPr lang="ru-RU" b="1" dirty="0" smtClean="0">
                <a:solidFill>
                  <a:srgbClr val="FFFFFF"/>
                </a:solidFill>
              </a:rPr>
              <a:t> очень заразны: всего 10-100 частиц вируса достаточно для заражения человека, поэтому попадание вируса в коллектив очень часто ведет </a:t>
            </a:r>
            <a:r>
              <a:rPr lang="ru-RU" b="1" u="sng" dirty="0" smtClean="0">
                <a:solidFill>
                  <a:srgbClr val="FFFF00"/>
                </a:solidFill>
              </a:rPr>
              <a:t>к быстрому распространению кишечной инфекции</a:t>
            </a:r>
            <a:r>
              <a:rPr lang="ru-RU" b="1" dirty="0" smtClean="0">
                <a:solidFill>
                  <a:srgbClr val="FFFFFF"/>
                </a:solidFill>
              </a:rPr>
              <a:t>. Основные пути передачи - контактно-бытовой, пищевой – через немытые фрукты или овощи, загрязнённую воду.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18864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FF"/>
                </a:solidFill>
              </a:rPr>
              <a:t>Ротавирусы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6" y="11663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FF"/>
                </a:solidFill>
              </a:rPr>
              <a:t>Норовирусы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5786454"/>
            <a:ext cx="8643998" cy="1047979"/>
          </a:xfrm>
          <a:prstGeom prst="rect">
            <a:avLst/>
          </a:prstGeom>
          <a:solidFill>
            <a:srgbClr val="FF0000">
              <a:alpha val="61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Регистрируются  формы бессимптомного </a:t>
            </a:r>
            <a:r>
              <a:rPr lang="ru-RU" b="1" dirty="0" err="1" smtClean="0">
                <a:solidFill>
                  <a:schemeClr val="bg1"/>
                </a:solidFill>
                <a:ea typeface="Calibri"/>
                <a:cs typeface="Times New Roman"/>
              </a:rPr>
              <a:t>вирусоносительства</a:t>
            </a:r>
            <a:r>
              <a:rPr lang="ru-RU" b="1" dirty="0" smtClean="0">
                <a:solidFill>
                  <a:schemeClr val="bg1"/>
                </a:solidFill>
                <a:ea typeface="Calibri"/>
                <a:cs typeface="Times New Roman"/>
              </a:rPr>
              <a:t>, при котором человек  выделяет вирус  во внешнюю среду и может стать источником инфекции заболевания для других людей.</a:t>
            </a:r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71414"/>
            <a:ext cx="6143668" cy="1785950"/>
          </a:xfrm>
          <a:solidFill>
            <a:srgbClr val="002060">
              <a:alpha val="49000"/>
            </a:srgb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Вспышки </a:t>
            </a:r>
            <a:r>
              <a:rPr lang="ru-RU" sz="2000" b="1" dirty="0" err="1" smtClean="0">
                <a:solidFill>
                  <a:schemeClr val="bg1"/>
                </a:solidFill>
              </a:rPr>
              <a:t>норовирусной</a:t>
            </a:r>
            <a:r>
              <a:rPr lang="ru-RU" sz="2000" b="1" dirty="0" smtClean="0">
                <a:solidFill>
                  <a:schemeClr val="bg1"/>
                </a:solidFill>
              </a:rPr>
              <a:t> инфекции регистрируются повсеместно и круглогодично. В то же время характерна осенне-зимне-весенняя сезонность ("зимний кишечный грипп»), пик заболеваемости приходится на </a:t>
            </a:r>
            <a:r>
              <a:rPr lang="ru-RU" sz="2000" b="1" u="sng" dirty="0" smtClean="0">
                <a:solidFill>
                  <a:schemeClr val="bg1"/>
                </a:solidFill>
              </a:rPr>
              <a:t>январь-февраль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083536"/>
            <a:ext cx="8858280" cy="1631216"/>
          </a:xfrm>
          <a:prstGeom prst="rect">
            <a:avLst/>
          </a:prstGeom>
          <a:solidFill>
            <a:srgbClr val="002060">
              <a:alpha val="4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Вспышки </a:t>
            </a:r>
            <a:r>
              <a:rPr lang="ru-RU" sz="2000" b="1" dirty="0" err="1" smtClean="0">
                <a:solidFill>
                  <a:srgbClr val="FFFFFF"/>
                </a:solidFill>
              </a:rPr>
              <a:t>норовирусной</a:t>
            </a:r>
            <a:r>
              <a:rPr lang="ru-RU" sz="2000" b="1" dirty="0" smtClean="0">
                <a:solidFill>
                  <a:srgbClr val="FFFFFF"/>
                </a:solidFill>
              </a:rPr>
              <a:t> инфекции часто встречаются в закрытых коллективах (в детских коллективах, оздоровительных лагерях, больницах, общежитиях, круизных судах и т.п.)  где инфекция распространяется </a:t>
            </a:r>
            <a:r>
              <a:rPr lang="ru-RU" sz="2000" b="1" u="sng" dirty="0" smtClean="0">
                <a:solidFill>
                  <a:srgbClr val="FFFFFF"/>
                </a:solidFill>
              </a:rPr>
              <a:t>очень быстро</a:t>
            </a:r>
            <a:r>
              <a:rPr lang="ru-RU" sz="2000" b="1" dirty="0" smtClean="0">
                <a:solidFill>
                  <a:srgbClr val="FFFFFF"/>
                </a:solidFill>
              </a:rPr>
              <a:t> либо от человека к человеку , либо через инфицированные продукты питания.</a:t>
            </a:r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5000636"/>
            <a:ext cx="5429288" cy="1631216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Вспышечная заболеваемость: декабрь 2012г. -  на борту круизного лайнера «</a:t>
            </a:r>
            <a:r>
              <a:rPr lang="ru-RU" sz="2000" b="1" dirty="0" err="1" smtClean="0">
                <a:solidFill>
                  <a:srgbClr val="FFFFFF"/>
                </a:solidFill>
              </a:rPr>
              <a:t>Queen</a:t>
            </a:r>
            <a:r>
              <a:rPr lang="ru-RU" sz="2000" b="1" dirty="0" smtClean="0">
                <a:solidFill>
                  <a:srgbClr val="FFFFFF"/>
                </a:solidFill>
              </a:rPr>
              <a:t> </a:t>
            </a:r>
            <a:r>
              <a:rPr lang="ru-RU" sz="2000" b="1" dirty="0" err="1" smtClean="0">
                <a:solidFill>
                  <a:srgbClr val="FFFFFF"/>
                </a:solidFill>
              </a:rPr>
              <a:t>Mary</a:t>
            </a:r>
            <a:r>
              <a:rPr lang="ru-RU" sz="2000" b="1" dirty="0" smtClean="0">
                <a:solidFill>
                  <a:srgbClr val="FFFFFF"/>
                </a:solidFill>
              </a:rPr>
              <a:t> 2»  произошла вспышка </a:t>
            </a:r>
            <a:r>
              <a:rPr lang="ru-RU" sz="2000" b="1" dirty="0" err="1" smtClean="0">
                <a:solidFill>
                  <a:srgbClr val="FFFFFF"/>
                </a:solidFill>
              </a:rPr>
              <a:t>Норовирусной</a:t>
            </a:r>
            <a:r>
              <a:rPr lang="ru-RU" sz="2000" b="1" dirty="0" smtClean="0">
                <a:solidFill>
                  <a:srgbClr val="FFFFFF"/>
                </a:solidFill>
              </a:rPr>
              <a:t> инфекции – из 2600 человек  в кратчайшие сроки заболело 200 человек.  </a:t>
            </a:r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935560"/>
            <a:ext cx="8858312" cy="707886"/>
          </a:xfrm>
          <a:prstGeom prst="rect">
            <a:avLst/>
          </a:prstGeom>
          <a:solidFill>
            <a:srgbClr val="002060">
              <a:alpha val="3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!!! Только за период с  2001г. по 2006г. в Европе было зафиксировано 7636 вспышек </a:t>
            </a:r>
            <a:r>
              <a:rPr lang="ru-RU" sz="2000" b="1" dirty="0" err="1" smtClean="0">
                <a:solidFill>
                  <a:srgbClr val="FFFFFF"/>
                </a:solidFill>
              </a:rPr>
              <a:t>норовирусной</a:t>
            </a:r>
            <a:r>
              <a:rPr lang="ru-RU" sz="2000" b="1" dirty="0" smtClean="0">
                <a:solidFill>
                  <a:srgbClr val="FFFFFF"/>
                </a:solidFill>
              </a:rPr>
              <a:t> этиологии. </a:t>
            </a:r>
            <a:endParaRPr lang="ru-RU" sz="20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b="19693"/>
          <a:stretch>
            <a:fillRect/>
          </a:stretch>
        </p:blipFill>
        <p:spPr bwMode="auto">
          <a:xfrm>
            <a:off x="5715008" y="4929198"/>
            <a:ext cx="3272872" cy="174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65"/>
            <a:ext cx="2428892" cy="19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ЭВИ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90" cy="2571767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3786182" cy="11556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Энтеровирусная инфекция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707904" y="216024"/>
            <a:ext cx="5184576" cy="6597352"/>
          </a:xfrm>
          <a:solidFill>
            <a:srgbClr val="002060">
              <a:alpha val="55000"/>
            </a:srgbClr>
          </a:solidFill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be-BY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e-BY" sz="35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Энтеровирусная инфекция </a:t>
            </a:r>
            <a:r>
              <a:rPr lang="be-BY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-это инфекционное заболевание, вызываемые вирусами, относящимися к роду энтеровирусов, клинически проявляется лихорадкой, сыпью, болью в горле (герпетическая ангина), расстройством желудочно-кишечного тракта, поражением центральной нервной системы (менингиты), параличами и парезами. </a:t>
            </a:r>
          </a:p>
          <a:p>
            <a:pPr algn="just">
              <a:lnSpc>
                <a:spcPct val="120000"/>
              </a:lnSpc>
              <a:buNone/>
            </a:pPr>
            <a:r>
              <a:rPr lang="be-BY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en-US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be-BY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Наиболее тяжело протекает серозный вирусный менингит. Основными симптомами менингита являются: острое начало заболевания с высокой лихорадкой, головная боль, повторная рвота, мышечные боли, иногда, особенно у детей раннего возраста, боли в животе. </a:t>
            </a:r>
          </a:p>
          <a:p>
            <a:pPr algn="just">
              <a:lnSpc>
                <a:spcPct val="120000"/>
              </a:lnSpc>
              <a:buNone/>
            </a:pPr>
            <a:r>
              <a:rPr lang="be-BY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be-BY" sz="35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Источником инфекции </a:t>
            </a:r>
            <a:r>
              <a:rPr lang="be-BY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является только человек - больной или здоровый носитель. </a:t>
            </a:r>
          </a:p>
          <a:p>
            <a:pPr algn="just">
              <a:lnSpc>
                <a:spcPct val="120000"/>
              </a:lnSpc>
              <a:buNone/>
            </a:pPr>
            <a:r>
              <a:rPr lang="be-BY" sz="3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Основной путь передачи энтеровирусной инфекции – водный и пищевой путь передачи, возможно заражение воздушно-капельным путем и при контакте с больным человеком. Следует знать, что энтеровирусы хорошо сохраняются во внешней среде.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2643182"/>
            <a:ext cx="3923928" cy="4214818"/>
          </a:xfrm>
          <a:solidFill>
            <a:srgbClr val="00206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 энтеровирусной инфекции актуальна в мире и Республике Беларусь.</a:t>
            </a:r>
          </a:p>
          <a:p>
            <a:r>
              <a:rPr lang="be-BY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данным Всемирной Организации Здравоохранения с начала марта 2008 года среди населения Китайской Народной Республики зарегистрирована крупная вспышка энтеровирусной инфекции. Общее число заболевших составило от 25 до 27,5 тысяч человек. </a:t>
            </a:r>
          </a:p>
          <a:p>
            <a:r>
              <a:rPr lang="be-BY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июле – сентябре 2003 г. в г.Минске  была зафиксирована вспышка энтеровирусной инфекции . Основной формои ЭВИ у детей был серозный менингит (56 – 63%).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июне 2013 г. опасная инфекция дала о себе знать в России: в Ростове, Липецкой области и Москве. Около 40 % случаев заболеваний этой энтеровирусной инфекцией протекали в форме серозного менингита.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6747</Words>
  <Application>Microsoft Office PowerPoint</Application>
  <PresentationFormat>Экран (4:3)</PresentationFormat>
  <Paragraphs>468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Острые кишечные инфекции (далее - ОКИ - инфекционные заболевания, сопровождающиеся  диареей (жидким стулом ), повышением температуры тела и интоксикационным синдромом).</vt:lpstr>
      <vt:lpstr>Презентация PowerPoint</vt:lpstr>
      <vt:lpstr>Презентация PowerPoint</vt:lpstr>
      <vt:lpstr>Дизентерия -  острое инфекционное заболевание, вызываемое бактериями рода Шигелла. </vt:lpstr>
      <vt:lpstr>Другие бактерии, вызывающие ОКИ:</vt:lpstr>
      <vt:lpstr>Презентация PowerPoint</vt:lpstr>
      <vt:lpstr>Вспышки норовирусной инфекции регистрируются повсеместно и круглогодично. В то же время характерна осенне-зимне-весенняя сезонность ("зимний кишечный грипп»), пик заболеваемости приходится на январь-февраль. </vt:lpstr>
      <vt:lpstr>Энтеровирусная инфекция</vt:lpstr>
      <vt:lpstr>Из истории – известные источники кишечных инфекций </vt:lpstr>
      <vt:lpstr>Крупнейшие вспышки брюшного тифа последнего десятилетия в мире: </vt:lpstr>
      <vt:lpstr>Презентация PowerPoint</vt:lpstr>
      <vt:lpstr>Презентация PowerPoint</vt:lpstr>
      <vt:lpstr>Презентация PowerPoint</vt:lpstr>
      <vt:lpstr>Доминирующие гельминтозы и протозоозы в Республике Беларусь </vt:lpstr>
      <vt:lpstr>Гельминтозы, передаваемые через мясо </vt:lpstr>
      <vt:lpstr>Гельминтозы, передаваемые через рыбу </vt:lpstr>
      <vt:lpstr>Презентация PowerPoint</vt:lpstr>
      <vt:lpstr>ОСОБО ОПАСНЫЕ ИНФЕКЦИИ – это инфекции, которые способны к внезапному появлению, быстрому распространению и массовому охвату населения;  характеризуются тяжелым течением, осложнениями и высокими уровнями смертельных исходов.  </vt:lpstr>
      <vt:lpstr>Презентация PowerPoint</vt:lpstr>
      <vt:lpstr>Презентация PowerPoint</vt:lpstr>
      <vt:lpstr>Менингококковая инфекция .</vt:lpstr>
      <vt:lpstr>Презентация PowerPoint</vt:lpstr>
      <vt:lpstr>Гостиницы и общежития при  несоблюдении в них требований санитарно-гигиенического режима и правил личной гигиены способствуют распространению заразных кожных заболеваний ! </vt:lpstr>
      <vt:lpstr>Гостиницы и общежития при  несоблюдении в них требований санитарно-гигиенического режима и правил личной гигиены способствуют распространению заразных кожных заболеваний ! </vt:lpstr>
      <vt:lpstr>ПЕДИКУЛЕЗ</vt:lpstr>
      <vt:lpstr>Мероприятия, проводимые в гостиницах, при выявлении случая  особо опасных инфекций.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ТОМА</dc:creator>
  <cp:lastModifiedBy>Глинская Ирина Николаевна</cp:lastModifiedBy>
  <cp:revision>245</cp:revision>
  <dcterms:created xsi:type="dcterms:W3CDTF">2013-12-01T08:54:34Z</dcterms:created>
  <dcterms:modified xsi:type="dcterms:W3CDTF">2019-12-19T13:36:33Z</dcterms:modified>
</cp:coreProperties>
</file>