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3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ABFFE9"/>
    <a:srgbClr val="0099FF"/>
    <a:srgbClr val="CCCCFF"/>
    <a:srgbClr val="99CCFF"/>
    <a:srgbClr val="FFCCFF"/>
    <a:srgbClr val="FF9933"/>
    <a:srgbClr val="E25B00"/>
    <a:srgbClr val="FF5050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6" d="100"/>
          <a:sy n="76" d="100"/>
        </p:scale>
        <p:origin x="-1008" y="-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49B36-DFF4-41C8-B076-F23522E411A9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175480-7180-4C87-B110-D481612C77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062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Здравствуйте </a:t>
            </a:r>
            <a:r>
              <a:rPr lang="ru-RU" baseline="0" dirty="0" smtClean="0"/>
              <a:t> уважаемые учителя и ученики</a:t>
            </a:r>
            <a:r>
              <a:rPr lang="ru-RU" dirty="0" smtClean="0"/>
              <a:t>! Сегодня мы с Вами побеседуем на очень Важную тему, касающуюся Вашего здоровья. Надеюсь </a:t>
            </a:r>
            <a:r>
              <a:rPr lang="ru-RU" baseline="0" dirty="0" smtClean="0"/>
              <a:t>занятие будет интересным и Вы будете  активно участвовать в дискуссии. Итак.</a:t>
            </a:r>
            <a:endParaRPr lang="ru-RU" dirty="0" smtClean="0"/>
          </a:p>
          <a:p>
            <a:r>
              <a:rPr lang="ru-RU" dirty="0" smtClean="0"/>
              <a:t>Может кто-нибудь из Вас знает какой праздник во всем мире отмечается 15 октября?</a:t>
            </a:r>
            <a:r>
              <a:rPr lang="ru-RU" baseline="0" dirty="0" smtClean="0"/>
              <a:t> С 2008г. мир отмечает замечательный праздник «Всемирный день чистых рук или день мытья рук». Логотипом данного праздника является вода, душистое мыло и чистые руки!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0B4D-358C-4491-99CA-44E54C448C2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 smtClean="0"/>
              <a:t>Летом в условиях теплых температур окружающей среды бактерии начинают размножаться с очень большой скоростью  </a:t>
            </a:r>
            <a:r>
              <a:rPr lang="ru-RU" sz="1200" dirty="0" smtClean="0">
                <a:solidFill>
                  <a:srgbClr val="FF0000"/>
                </a:solidFill>
              </a:rPr>
              <a:t>в геометрической прогрессии (так называемый экспоненциальный рост)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0B4D-358C-4491-99CA-44E54C448C2F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 smtClean="0"/>
              <a:t>Вирус в 52 раза меньше кишечной бактерии. Но </a:t>
            </a:r>
            <a:r>
              <a:rPr lang="ru-RU" b="0" dirty="0" smtClean="0">
                <a:solidFill>
                  <a:schemeClr val="tx2">
                    <a:lumMod val="75000"/>
                  </a:schemeClr>
                </a:solidFill>
              </a:rPr>
              <a:t>для развития болезни  достаточно  попадания в организм  от 10 вирусных частиц.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 smtClean="0">
                <a:solidFill>
                  <a:schemeClr val="tx2">
                    <a:lumMod val="75000"/>
                  </a:schemeClr>
                </a:solidFill>
              </a:rPr>
              <a:t>Развитие болезни  наступает при попадании тысяч,  миллионов  и  даже миллиардов бактерий. Однако помним про геометрическую прогрессию роста. Достаточно 1-3 часов, чтобы из 1 бактерии выросла огромная миллионно- миллиардная популяция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0B4D-358C-4491-99CA-44E54C448C2F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</a:t>
            </a:r>
            <a:r>
              <a:rPr lang="ru-RU" baseline="0" dirty="0" smtClean="0"/>
              <a:t> данном рисунке показан сравнительный размер вируса, бактерии и клетки крови человека. Что ни говори, мал да удал!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0B4D-358C-4491-99CA-44E54C448C2F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 теперь серьёзно о симптомах кишечных инфекций…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0B4D-358C-4491-99CA-44E54C448C2F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ru-RU" sz="1200" b="0" dirty="0" smtClean="0">
                <a:solidFill>
                  <a:srgbClr val="FF0000"/>
                </a:solidFill>
                <a:latin typeface="Calibri" pitchFamily="34" charset="0"/>
              </a:rPr>
              <a:t>Чистые руки – это профилактика паразитарных болезней и гельминтозов (гельминты – это класс черви)</a:t>
            </a:r>
            <a:endParaRPr lang="ru-RU" sz="1200" b="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674BCF-4D8E-4709-93A3-59E15DD78E7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Как было сказано ранее (если Вы обратили внимание), то </a:t>
            </a:r>
            <a:r>
              <a:rPr lang="ru-RU" b="1" dirty="0" smtClean="0">
                <a:solidFill>
                  <a:srgbClr val="FF0000"/>
                </a:solidFill>
              </a:rPr>
              <a:t>дотрагиваясь грязными руками до рта, носа, глаз можно заболеть не только кишечными инфекциями, но и воздушно-капельными инфекциями, например гриппом!</a:t>
            </a:r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0B4D-358C-4491-99CA-44E54C448C2F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!Мыть руки нужно…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EC196D-9B1D-42D4-B7A8-5954C9ADC731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Вопрос на засыпку!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0B4D-358C-4491-99CA-44E54C448C2F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Мыла – это соли высших органических кислот. Молекула мыла состоит из двух частей: большого углеводородного радикала, обладающего водоотталкивающими свойствами (гидрофобными), и полярной карбоксильной группы, растворимой в воде (гидрофильная часть). Вода, с которой приходится соприкасаться мылу, обладает целым рядом удивительных свойств (способностей), одним из которых является поверхностное натяжение. Как вы думаете, как поверхностное натяжение влияет на моющую способность воды? Благодаря </a:t>
            </a:r>
            <a:r>
              <a:rPr lang="ru-RU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поверхностному натяжению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вода сама по себе является чрезвычайно плохим смачивателем, и поэтому не может обеспечить эффективный моющий процесс.</a:t>
            </a: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чем заключается «работа» мыла?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Оно уменьшает поверхностное натяжение.</a:t>
            </a: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Молекулы мыла гидрофобными концами присоединяются к частичке грязи, гидрофильными концами – к молекулам воды.</a:t>
            </a: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 счет уменьшения поверхностного натяжения воды происходит отрыв грязевой частички от субстрата и выталкивание ее в раствор. Положительный эффект обусловлен моющей способностью (смывает грязь, лишний жир, пот и др. вещества с поверхности кожи, волос), тем самым защищая нас от воздействия бактерий, для которых это благодатная среда для размножения.</a:t>
            </a:r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0B4D-358C-4491-99CA-44E54C448C2F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 кто у нас самый умный?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0B4D-358C-4491-99CA-44E54C448C2F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dirty="0" smtClean="0"/>
              <a:t>В этой связи е</a:t>
            </a:r>
            <a:r>
              <a:rPr lang="ru-RU" dirty="0" smtClean="0">
                <a:solidFill>
                  <a:srgbClr val="FF0000"/>
                </a:solidFill>
              </a:rPr>
              <a:t>жегодно в октябре в различных странах проводятся мероприятия и акции, посвящённые гигиене рук, правильному их мытью, важности поддержания чистоты  рук.</a:t>
            </a:r>
          </a:p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6628" name="Номер слайда 3"/>
          <p:cNvSpPr txBox="1">
            <a:spLocks noGrp="1"/>
          </p:cNvSpPr>
          <p:nvPr/>
        </p:nvSpPr>
        <p:spPr bwMode="auto">
          <a:xfrm>
            <a:off x="3885275" y="8684899"/>
            <a:ext cx="2971092" cy="45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83E4DDE-080A-49F1-8F5C-387AA4427CDD}" type="slidenum">
              <a:rPr lang="ru-RU" sz="1200">
                <a:latin typeface="Calibri" pitchFamily="34" charset="0"/>
              </a:rPr>
              <a:pPr algn="r"/>
              <a:t>2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А теперь самое важное! Мы будем учиться правильно мыть руки! Обязательно с мылом! Вспениваем мыло.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8E6BCB-11D0-4840-BAF2-AC937BA15572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Начинаем с наиболее отдалённых участков – с тыльной стороны. Перекрещиваем пальчики, чтобы вымыть наиболее загрязнённые межпальцевые промежутки. Моем отдельно большой палец. Не забываем про ногти.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366726-2257-4F64-B38B-EA6F91A37BF6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Смываем мыло. И высушиваем руки!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D059AA-10F6-4C0A-9571-5F626CFFFF9E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Кто-нибудь сможет повторить?</a:t>
            </a:r>
          </a:p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334643-24A8-42D5-B9CB-35779D2AD056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010FF6-770F-4E7C-8DB8-539036CF751F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Друзья! Почему же важно соблюдать гигиену руке? Давайте разберёмся.</a:t>
            </a:r>
            <a:r>
              <a:rPr lang="ru-RU" baseline="0" dirty="0" smtClean="0"/>
              <a:t> На грязных руках кроме видимого загрязнения могут находиться и невидимые невооружённым глазом вирусы, бактерии, другие микроорганизмы,  что может привести к развитию инфекционных заболеваний, ослаблению организма, необходимости лечения, приема лекарств. В свою очередь, чистые руки – это залог здоровья, это профилактика инфекционных заболеваний (кишечных и воздушно-капельных). В здоровом теле – здоровый дух.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0B4D-358C-4491-99CA-44E54C448C2F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Вокруг нас нет стерильной среды.  В этом мире, наполненном  миллионами видов  микроорганизмов,  надо научиться безопасно жить и защищать себя.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На данном рисунке</a:t>
            </a:r>
            <a:r>
              <a:rPr lang="ru-RU" baseline="0" dirty="0" smtClean="0">
                <a:solidFill>
                  <a:schemeClr val="tx2">
                    <a:lumMod val="75000"/>
                  </a:schemeClr>
                </a:solidFill>
              </a:rPr>
              <a:t> изображена лабораторная посуда «чашка Петри», на которой в лабораторных условиях изучают микроорганизмы.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0B4D-358C-4491-99CA-44E54C448C2F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2"/>
          <p:cNvSpPr txBox="1">
            <a:spLocks noGrp="1" noChangeArrowheads="1"/>
          </p:cNvSpPr>
          <p:nvPr/>
        </p:nvSpPr>
        <p:spPr bwMode="auto">
          <a:xfrm>
            <a:off x="3885275" y="8684899"/>
            <a:ext cx="2971092" cy="45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4EF3432-13DB-478F-9DB3-947B53B61069}" type="slidenum">
              <a:rPr lang="ru-RU" altLang="ru-RU" sz="1200">
                <a:latin typeface="Calibri" pitchFamily="34" charset="0"/>
                <a:ea typeface="SimSun" pitchFamily="2" charset="-122"/>
                <a:cs typeface="Lucida Sans Unicode" pitchFamily="34" charset="0"/>
              </a:rPr>
              <a:pPr algn="r"/>
              <a:t>5</a:t>
            </a:fld>
            <a:endParaRPr lang="ru-RU" altLang="ru-RU" sz="1200">
              <a:latin typeface="Calibri" pitchFamily="34" charset="0"/>
              <a:ea typeface="SimSun" pitchFamily="2" charset="-122"/>
              <a:cs typeface="Lucida Sans Unicode" pitchFamily="34" charset="0"/>
            </a:endParaRPr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637" y="4343913"/>
            <a:ext cx="5478564" cy="410705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Под часами или браслетом на руке прячутся миллионы бактерий, а под кольцами может быть больше бактерий, чем жителей во всей Европе.</a:t>
            </a:r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Чем же опасны немытые руки?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Через немытые руки могут передаваться большое количество заболеваний, которые могут протекать довольно тяжело и требуют специального  лечения: кишечные инфекции (например, сальмонеллез, холера, дизентерия, гепатит А, энтеровирусная инфекция,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ротавирусная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инфекция, и многие другие), воздушно-капельные заболевания (ОРИ, грипп), паразитарные болезни (глисты), заразные кожные (чесотка) и грибковые, а также стоматиты,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конъюктивиты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дерматиты.</a:t>
            </a:r>
          </a:p>
          <a:p>
            <a:pPr algn="just">
              <a:buNone/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/>
              <a:t>Слайд № 3. </a:t>
            </a:r>
            <a:r>
              <a:rPr lang="ru-RU" dirty="0" smtClean="0">
                <a:solidFill>
                  <a:schemeClr val="bg1"/>
                </a:solidFill>
              </a:rPr>
              <a:t>Для всех инфекционных диарей  характерно проникновение возбудителей</a:t>
            </a:r>
            <a:r>
              <a:rPr lang="ru-RU" dirty="0" smtClean="0">
                <a:solidFill>
                  <a:srgbClr val="FFFF00"/>
                </a:solidFill>
              </a:rPr>
              <a:t> через рот</a:t>
            </a:r>
            <a:r>
              <a:rPr lang="ru-RU" dirty="0" smtClean="0">
                <a:solidFill>
                  <a:schemeClr val="bg1"/>
                </a:solidFill>
              </a:rPr>
              <a:t> в организм человека,  активное их </a:t>
            </a:r>
            <a:r>
              <a:rPr lang="ru-RU" dirty="0" smtClean="0">
                <a:solidFill>
                  <a:srgbClr val="FFFF00"/>
                </a:solidFill>
              </a:rPr>
              <a:t>размножение в желудочно-кишечном тракте </a:t>
            </a:r>
            <a:r>
              <a:rPr lang="ru-RU" dirty="0" smtClean="0">
                <a:solidFill>
                  <a:schemeClr val="bg1"/>
                </a:solidFill>
              </a:rPr>
              <a:t>(так называемый фекально-оральный механизм передачи). Выделяясь из кишечника больного во внешнюю среду, вирусы и бактерии могут попадать в: </a:t>
            </a:r>
            <a:r>
              <a:rPr lang="ru-RU" dirty="0" smtClean="0">
                <a:solidFill>
                  <a:srgbClr val="FFFF00"/>
                </a:solidFill>
              </a:rPr>
              <a:t>воду, пищу, на руки, различные поверхности и предметы. </a:t>
            </a:r>
            <a:r>
              <a:rPr lang="ru-RU" dirty="0" smtClean="0">
                <a:solidFill>
                  <a:schemeClr val="bg1"/>
                </a:solidFill>
              </a:rPr>
              <a:t>В последующем, передача инфекции может  происходить: </a:t>
            </a:r>
            <a:r>
              <a:rPr lang="ru-RU" dirty="0" smtClean="0">
                <a:solidFill>
                  <a:srgbClr val="FFFF00"/>
                </a:solidFill>
              </a:rPr>
              <a:t>водным путём,  пищевым путём,  контактно-бытовым путём.</a:t>
            </a:r>
            <a:endParaRPr lang="ru-RU" dirty="0" smtClean="0">
              <a:solidFill>
                <a:schemeClr val="bg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747062-76B2-4358-8598-7F7FDD3B115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Вирусы и бактерии могут попадать  на руки, на различные поверхности и предметы, в воду и пищу. </a:t>
            </a:r>
          </a:p>
          <a:p>
            <a:pPr algn="just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FF0000"/>
                </a:solidFill>
              </a:rPr>
              <a:t>Поэтому даже самые привычные вещи могут быть опасными…</a:t>
            </a:r>
            <a:r>
              <a:rPr lang="ru-RU" dirty="0" smtClean="0"/>
              <a:t>Возможно, Вы об этом никогда не задумывались, но одними из самых загрязнённых предметов являются мобильные телефоны, клавиатура и компьютерная мышка, деньги, дверные ручки, поручни, пульты от телевизора, выключатели света. </a:t>
            </a:r>
            <a:r>
              <a:rPr lang="ru-RU" b="1" dirty="0" smtClean="0">
                <a:solidFill>
                  <a:srgbClr val="FF0000"/>
                </a:solidFill>
              </a:rPr>
              <a:t>Мы постоянно руками дотрагиваемся до различных предметов (телефон, деньги, клавиатура), гладим своих маленьких любимцев.  Берем  руками также и продукты питания. </a:t>
            </a:r>
          </a:p>
          <a:p>
            <a:pPr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Для всех кишечных инфекций характерно  попадание возбудителей (бактерий или вирусов) через рот  в организм человека.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3DF128-A846-4A23-95F0-8825BA2E507E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0B4D-358C-4491-99CA-44E54C448C2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08.01.2020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8%D0%BD%D1%84%D0%B5%D0%BA%D1%86%D0%B8%D1%8F" TargetMode="External"/><Relationship Id="rId2" Type="http://schemas.openxmlformats.org/officeDocument/2006/relationships/hyperlink" Target="https://ru.wikipedia.org/wiki/%D0%91%D0%B5%D1%81%D0%BA%D0%BB%D0%B5%D1%82%D0%BE%D1%87%D0%BD%D1%8B%D0%B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hyperlink" Target="https://ru.wikipedia.org/wiki/%D0%9A%D0%BB%D0%B5%D1%82%D0%BA%D0%B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323528" y="692696"/>
            <a:ext cx="4752528" cy="4896544"/>
            <a:chOff x="247576" y="1028484"/>
            <a:chExt cx="4592788" cy="4860818"/>
          </a:xfrm>
        </p:grpSpPr>
        <p:pic>
          <p:nvPicPr>
            <p:cNvPr id="20484" name="Picture 4" descr="http://1.bp.blogspot.com/-UcUXgXcjaGA/VD-OpiM6SPI/AAAAAAAABnE/FYB21f6xPdY/s1600/ruk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110295">
              <a:off x="1793479" y="2954736"/>
              <a:ext cx="2934566" cy="2934566"/>
            </a:xfrm>
            <a:prstGeom prst="roundRect">
              <a:avLst/>
            </a:prstGeom>
            <a:noFill/>
          </p:spPr>
        </p:pic>
        <p:pic>
          <p:nvPicPr>
            <p:cNvPr id="20482" name="Picture 2" descr="http://www.calend.ru/img/content_images/i4/4451_o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0303088" flipH="1">
              <a:off x="247576" y="1028484"/>
              <a:ext cx="4592788" cy="2220926"/>
            </a:xfrm>
            <a:prstGeom prst="roundRect">
              <a:avLst/>
            </a:prstGeom>
            <a:noFill/>
          </p:spPr>
        </p:pic>
      </p:grpSp>
      <p:sp>
        <p:nvSpPr>
          <p:cNvPr id="9" name="Овал 8"/>
          <p:cNvSpPr/>
          <p:nvPr/>
        </p:nvSpPr>
        <p:spPr>
          <a:xfrm rot="535798">
            <a:off x="5424486" y="436461"/>
            <a:ext cx="3339284" cy="1873332"/>
          </a:xfrm>
          <a:prstGeom prst="ellipse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E25B00"/>
                </a:solidFill>
              </a:rPr>
              <a:t>15 октября</a:t>
            </a:r>
            <a:endParaRPr lang="ru-RU" sz="3600" b="1" dirty="0">
              <a:solidFill>
                <a:srgbClr val="E25B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0112" y="2780928"/>
            <a:ext cx="3312368" cy="86409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ВСЕМИРНЫЙ</a:t>
            </a:r>
            <a:endParaRPr lang="ru-RU" sz="32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44008" y="4293096"/>
            <a:ext cx="3312368" cy="86409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ДЕНЬ</a:t>
            </a:r>
            <a:endParaRPr lang="ru-RU" sz="32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699792" y="5733256"/>
            <a:ext cx="3312368" cy="864096"/>
          </a:xfrm>
          <a:prstGeom prst="roundRect">
            <a:avLst/>
          </a:prstGeom>
          <a:solidFill>
            <a:srgbClr val="FF99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ЧИСТЫХ РУК</a:t>
            </a: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229026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600" b="1" dirty="0" smtClean="0">
                <a:solidFill>
                  <a:srgbClr val="0000CC"/>
                </a:solidFill>
              </a:rPr>
              <a:t>Летом в условиях теплых температур окружающей среды бактерии начинают размножаться с очень большой скоростью  </a:t>
            </a:r>
            <a:r>
              <a:rPr lang="ru-RU" sz="2600" b="1" dirty="0" smtClean="0">
                <a:solidFill>
                  <a:srgbClr val="FF0000"/>
                </a:solidFill>
              </a:rPr>
              <a:t>в геометрической прогрессии </a:t>
            </a:r>
            <a:br>
              <a:rPr lang="ru-RU" sz="2600" b="1" dirty="0" smtClean="0">
                <a:solidFill>
                  <a:srgbClr val="FF0000"/>
                </a:solidFill>
              </a:rPr>
            </a:br>
            <a:r>
              <a:rPr lang="ru-RU" sz="2600" b="1" dirty="0" smtClean="0">
                <a:solidFill>
                  <a:srgbClr val="FF0000"/>
                </a:solidFill>
              </a:rPr>
              <a:t>(так называемый экспоненциальный рост)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  <p:pic>
        <p:nvPicPr>
          <p:cNvPr id="4" name="Рисунок 3" descr="http://cs317229.vk.me/v317229928/5a7d/MFuavHX9kbo.jpg"/>
          <p:cNvPicPr/>
          <p:nvPr/>
        </p:nvPicPr>
        <p:blipFill>
          <a:blip r:embed="rId3" cstate="print"/>
          <a:srcRect b="26284"/>
          <a:stretch>
            <a:fillRect/>
          </a:stretch>
        </p:blipFill>
        <p:spPr bwMode="auto">
          <a:xfrm>
            <a:off x="467544" y="2708920"/>
            <a:ext cx="482453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projects.uniyar.ac.ru/publish/ecostudy/jpg/ill7.gif"/>
          <p:cNvPicPr/>
          <p:nvPr/>
        </p:nvPicPr>
        <p:blipFill>
          <a:blip r:embed="rId4" cstate="print"/>
          <a:srcRect b="7102"/>
          <a:stretch>
            <a:fillRect/>
          </a:stretch>
        </p:blipFill>
        <p:spPr bwMode="auto">
          <a:xfrm>
            <a:off x="5436096" y="2466552"/>
            <a:ext cx="3216402" cy="398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625" y="0"/>
            <a:ext cx="8229600" cy="1930400"/>
          </a:xfrm>
        </p:spPr>
        <p:txBody>
          <a:bodyPr/>
          <a:lstStyle/>
          <a:p>
            <a:r>
              <a:rPr lang="ru-RU" sz="4000" smtClean="0">
                <a:solidFill>
                  <a:srgbClr val="0000CC"/>
                </a:solidFill>
              </a:rPr>
              <a:t>В холодное время года можно заболеть вирусной кишечной и воздушно-капельной инфекцией</a:t>
            </a:r>
          </a:p>
        </p:txBody>
      </p:sp>
      <p:sp>
        <p:nvSpPr>
          <p:cNvPr id="4" name="Овальная выноска 3"/>
          <p:cNvSpPr/>
          <p:nvPr/>
        </p:nvSpPr>
        <p:spPr>
          <a:xfrm>
            <a:off x="2786063" y="2428875"/>
            <a:ext cx="6357937" cy="3500438"/>
          </a:xfrm>
          <a:prstGeom prst="wedgeEllipseCallout">
            <a:avLst/>
          </a:prstGeom>
          <a:solidFill>
            <a:srgbClr val="67D2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err="1">
                <a:solidFill>
                  <a:srgbClr val="800000"/>
                </a:solidFill>
                <a:latin typeface="Calibri" pitchFamily="34" charset="0"/>
              </a:rPr>
              <a:t>ротавирусы</a:t>
            </a:r>
            <a:r>
              <a:rPr lang="ru-RU" sz="3200" b="1" dirty="0">
                <a:solidFill>
                  <a:srgbClr val="800000"/>
                </a:solidFill>
                <a:latin typeface="Calibri" pitchFamily="34" charset="0"/>
              </a:rPr>
              <a:t>, </a:t>
            </a:r>
            <a:r>
              <a:rPr lang="ru-RU" sz="3200" b="1" dirty="0" err="1">
                <a:solidFill>
                  <a:srgbClr val="800000"/>
                </a:solidFill>
                <a:latin typeface="Calibri" pitchFamily="34" charset="0"/>
              </a:rPr>
              <a:t>норовирусы</a:t>
            </a:r>
            <a:r>
              <a:rPr lang="ru-RU" sz="3200" b="1" dirty="0">
                <a:solidFill>
                  <a:srgbClr val="800000"/>
                </a:solidFill>
                <a:latin typeface="Calibri" pitchFamily="34" charset="0"/>
              </a:rPr>
              <a:t>,  </a:t>
            </a:r>
            <a:r>
              <a:rPr lang="ru-RU" sz="3200" b="1" dirty="0" err="1">
                <a:solidFill>
                  <a:srgbClr val="800000"/>
                </a:solidFill>
                <a:latin typeface="Calibri" pitchFamily="34" charset="0"/>
              </a:rPr>
              <a:t>астровирусы</a:t>
            </a:r>
            <a:r>
              <a:rPr lang="ru-RU" sz="3200" b="1" dirty="0">
                <a:solidFill>
                  <a:srgbClr val="800000"/>
                </a:solidFill>
                <a:latin typeface="Calibri" pitchFamily="34" charset="0"/>
              </a:rPr>
              <a:t>, </a:t>
            </a:r>
          </a:p>
          <a:p>
            <a:pPr algn="ctr">
              <a:defRPr/>
            </a:pPr>
            <a:r>
              <a:rPr lang="ru-RU" sz="3200" b="1" dirty="0" err="1">
                <a:solidFill>
                  <a:srgbClr val="800000"/>
                </a:solidFill>
                <a:latin typeface="Calibri" pitchFamily="34" charset="0"/>
              </a:rPr>
              <a:t>энтеровирусы</a:t>
            </a:r>
            <a:r>
              <a:rPr lang="ru-RU" sz="3200" b="1" dirty="0">
                <a:solidFill>
                  <a:srgbClr val="800000"/>
                </a:solidFill>
                <a:latin typeface="Calibri" pitchFamily="34" charset="0"/>
              </a:rPr>
              <a:t>, аденовирусы, 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800000"/>
                </a:solidFill>
                <a:latin typeface="Calibri" pitchFamily="34" charset="0"/>
              </a:rPr>
              <a:t>а также вирус гриппа</a:t>
            </a:r>
            <a:endParaRPr lang="ru-RU" sz="3200" dirty="0">
              <a:solidFill>
                <a:srgbClr val="800000"/>
              </a:solidFill>
              <a:latin typeface="Calibri" pitchFamily="34" charset="0"/>
            </a:endParaRPr>
          </a:p>
          <a:p>
            <a:pPr algn="ctr">
              <a:defRPr/>
            </a:pPr>
            <a:endParaRPr lang="ru-RU" dirty="0"/>
          </a:p>
        </p:txBody>
      </p:sp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2" cstate="print"/>
          <a:srcRect l="21875" t="40112" r="60547" b="30225"/>
          <a:stretch>
            <a:fillRect/>
          </a:stretch>
        </p:blipFill>
        <p:spPr bwMode="auto">
          <a:xfrm>
            <a:off x="214313" y="2714625"/>
            <a:ext cx="2392362" cy="35004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02" y="285728"/>
            <a:ext cx="8429716" cy="714379"/>
          </a:xfrm>
          <a:solidFill>
            <a:srgbClr val="CCC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/>
              <a:t>Вирус</a:t>
            </a:r>
            <a:r>
              <a:rPr lang="ru-RU" dirty="0" smtClean="0"/>
              <a:t> — </a:t>
            </a:r>
            <a:r>
              <a:rPr lang="ru-RU" u="sng" dirty="0" smtClean="0">
                <a:hlinkClick r:id="rId2" tooltip="Бесклеточные"/>
              </a:rPr>
              <a:t>неклеточный</a:t>
            </a:r>
            <a:r>
              <a:rPr lang="ru-RU" u="sng" dirty="0" smtClean="0"/>
              <a:t> </a:t>
            </a:r>
            <a:r>
              <a:rPr lang="ru-RU" u="sng" dirty="0" smtClean="0">
                <a:hlinkClick r:id="rId3" tooltip="Инфекция"/>
              </a:rPr>
              <a:t>инфекционный</a:t>
            </a:r>
            <a:r>
              <a:rPr lang="ru-RU" dirty="0" smtClean="0"/>
              <a:t> агент, который может воспроизводиться только внутри живых </a:t>
            </a:r>
            <a:r>
              <a:rPr lang="ru-RU" dirty="0" smtClean="0">
                <a:hlinkClick r:id="rId4" tooltip="Клетка"/>
              </a:rPr>
              <a:t>клеток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4" name="Picture 2" descr="https://upload.wikimedia.org/wikipedia/commons/7/75/HepC_replication_rus.png"/>
          <p:cNvPicPr>
            <a:picLocks noChangeAspect="1" noChangeArrowheads="1"/>
          </p:cNvPicPr>
          <p:nvPr/>
        </p:nvPicPr>
        <p:blipFill>
          <a:blip r:embed="rId5" cstate="print"/>
          <a:srcRect t="2500" b="3750"/>
          <a:stretch>
            <a:fillRect/>
          </a:stretch>
        </p:blipFill>
        <p:spPr bwMode="auto">
          <a:xfrm>
            <a:off x="1857356" y="2500306"/>
            <a:ext cx="5980106" cy="4204791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0034" y="1142984"/>
            <a:ext cx="8229600" cy="136841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 smtClean="0"/>
              <a:t>Вирусы не размножаются клеточным делением, поскольку не имеют клеточного строения. Вместо этого они используют ресурсы клетки-хозяина для образования множественных копий самих себя, и их сборка происходит внутри клетки.</a:t>
            </a:r>
            <a:endParaRPr lang="ru-RU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l="4267" t="12516" r="3567" b="14661"/>
          <a:stretch>
            <a:fillRect/>
          </a:stretch>
        </p:blipFill>
        <p:spPr bwMode="auto">
          <a:xfrm>
            <a:off x="683568" y="260648"/>
            <a:ext cx="8174712" cy="431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929190" y="428604"/>
            <a:ext cx="2500330" cy="369332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Кишечная бактерия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42910" y="2928934"/>
            <a:ext cx="2016224" cy="369332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Кишечный вирус</a:t>
            </a:r>
            <a:endParaRPr lang="ru-RU" dirty="0"/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785786" y="714356"/>
            <a:ext cx="2160240" cy="1872208"/>
          </a:xfrm>
          <a:prstGeom prst="downArrowCallout">
            <a:avLst>
              <a:gd name="adj1" fmla="val 7310"/>
              <a:gd name="adj2" fmla="val 13628"/>
              <a:gd name="adj3" fmla="val 15523"/>
              <a:gd name="adj4" fmla="val 64977"/>
            </a:avLst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52 раза меньше, чем бактерия!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44" y="4786322"/>
            <a:ext cx="3024336" cy="1600438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Для развития болезни  достаточно  попадания в организм  от 10 вирусных частиц</a:t>
            </a:r>
          </a:p>
          <a:p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6182" y="4429132"/>
            <a:ext cx="5040560" cy="2246769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Развитие болезни  наступает при попадании тысяч,  миллионов  и  даже миллиардов бактерий. Но помним про геометрическую прогрессию роста. Достаточно 1-3 часов, чтобы из 1 бактерии выросла огромная миллионно- миллиардная популяция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 l="12637" t="14404" r="11543" b="14831"/>
          <a:stretch>
            <a:fillRect/>
          </a:stretch>
        </p:blipFill>
        <p:spPr bwMode="auto">
          <a:xfrm>
            <a:off x="395536" y="404664"/>
            <a:ext cx="8126617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Выноска со стрелкой вниз 4"/>
          <p:cNvSpPr/>
          <p:nvPr/>
        </p:nvSpPr>
        <p:spPr>
          <a:xfrm>
            <a:off x="539552" y="3861048"/>
            <a:ext cx="936104" cy="64807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вирус</a:t>
            </a:r>
            <a:endParaRPr lang="ru-RU" dirty="0"/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1835696" y="2132856"/>
            <a:ext cx="1512168" cy="64807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бактерия</a:t>
            </a:r>
            <a:endParaRPr lang="ru-RU" dirty="0"/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4644008" y="836712"/>
            <a:ext cx="3312368" cy="86409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Эритроцит – клетка крови человека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 rot="19462661">
            <a:off x="3241930" y="1386545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3,5 раза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 rot="19462661">
            <a:off x="594953" y="2558848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52  раза </a:t>
            </a:r>
          </a:p>
          <a:p>
            <a:pPr algn="ctr"/>
            <a:r>
              <a:rPr lang="ru-RU" dirty="0" smtClean="0"/>
              <a:t>и </a:t>
            </a:r>
          </a:p>
          <a:p>
            <a:pPr algn="ctr"/>
            <a:r>
              <a:rPr lang="ru-RU" dirty="0" smtClean="0"/>
              <a:t>184 раза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99592" y="616530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Маленький - но удаленький!</a:t>
            </a:r>
            <a:endParaRPr lang="ru-RU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706" y="245555"/>
            <a:ext cx="4929222" cy="150019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Симптомы кишечных инфекций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3293" y="1845487"/>
            <a:ext cx="8643998" cy="325756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Повышение температуры тела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Интоксикация (слабость, вялость, головная боль, общее недомогание)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Боли в животе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Отсутствие аппетита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Тошнота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Рвота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Жидкий и частый стул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219" name="Picture 3" descr="C:\Users\ТОМА\Downloads\Mother_Child_Close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1082" y="285728"/>
            <a:ext cx="2925760" cy="2000264"/>
          </a:xfrm>
          <a:prstGeom prst="rect">
            <a:avLst/>
          </a:prstGeom>
          <a:noFill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0457" y="3983525"/>
            <a:ext cx="3893545" cy="251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0368" y="4734962"/>
            <a:ext cx="3621386" cy="1754326"/>
          </a:xfrm>
          <a:prstGeom prst="rect">
            <a:avLst/>
          </a:prstGeom>
          <a:solidFill>
            <a:srgbClr val="ABFF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</a:rPr>
              <a:t>Когда ты болеешь особенно важно вымыть руки после посещения </a:t>
            </a:r>
            <a:r>
              <a:rPr lang="ru-RU" b="1" smtClean="0">
                <a:solidFill>
                  <a:srgbClr val="0000CC"/>
                </a:solidFill>
              </a:rPr>
              <a:t>туалета, соблюдать </a:t>
            </a:r>
            <a:r>
              <a:rPr lang="ru-RU" b="1" dirty="0" smtClean="0">
                <a:solidFill>
                  <a:srgbClr val="0000CC"/>
                </a:solidFill>
              </a:rPr>
              <a:t>правила личной гигиены, чтобы не заразить окружающих людей!!!</a:t>
            </a:r>
            <a:endParaRPr lang="ru-RU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Текст 4"/>
          <p:cNvSpPr txBox="1">
            <a:spLocks/>
          </p:cNvSpPr>
          <p:nvPr/>
        </p:nvSpPr>
        <p:spPr bwMode="auto">
          <a:xfrm>
            <a:off x="214282" y="71414"/>
            <a:ext cx="8678198" cy="126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ru-RU" sz="3600" b="1" dirty="0" smtClean="0">
                <a:solidFill>
                  <a:srgbClr val="FF0000"/>
                </a:solidFill>
                <a:latin typeface="Calibri" pitchFamily="34" charset="0"/>
              </a:rPr>
              <a:t>Чистые руки – это профилактика паразитарных болезней и гельминтозов</a:t>
            </a:r>
            <a:endParaRPr lang="ru-RU" sz="3600" b="1" dirty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Char char="•"/>
            </a:pPr>
            <a:endParaRPr lang="ru-RU" sz="3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 l="7866" r="5602"/>
          <a:stretch>
            <a:fillRect/>
          </a:stretch>
        </p:blipFill>
        <p:spPr bwMode="auto">
          <a:xfrm>
            <a:off x="3203848" y="1484784"/>
            <a:ext cx="2719433" cy="242889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392150" y="1504734"/>
            <a:ext cx="2500330" cy="2500330"/>
          </a:xfrm>
          <a:prstGeom prst="flowChartMagneticTap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000504"/>
            <a:ext cx="1197497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1438" y="6000768"/>
            <a:ext cx="1928794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1600" b="1" dirty="0" err="1" smtClean="0">
                <a:solidFill>
                  <a:srgbClr val="FFFF00"/>
                </a:solidFill>
              </a:rPr>
              <a:t>гименолепидоз</a:t>
            </a:r>
            <a:endParaRPr lang="ru-RU" sz="1600" b="1" dirty="0">
              <a:solidFill>
                <a:srgbClr val="FFFF00"/>
              </a:solidFill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480" y="4357694"/>
            <a:ext cx="1906263" cy="143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928794" y="6429396"/>
            <a:ext cx="1857388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FFFF00"/>
                </a:solidFill>
              </a:rPr>
              <a:t>энтеробиозз</a:t>
            </a:r>
            <a:endParaRPr lang="ru-RU" sz="1600" b="1" dirty="0">
              <a:solidFill>
                <a:srgbClr val="FFFF00"/>
              </a:solidFill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4071942"/>
            <a:ext cx="1541853" cy="178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500694" y="6376594"/>
            <a:ext cx="1285884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1600" b="1" dirty="0" err="1" smtClean="0">
                <a:solidFill>
                  <a:srgbClr val="FFFF00"/>
                </a:solidFill>
              </a:rPr>
              <a:t>лямблиоз</a:t>
            </a:r>
            <a:endParaRPr lang="ru-RU" sz="1600" b="1" dirty="0">
              <a:solidFill>
                <a:srgbClr val="FFFF00"/>
              </a:solidFill>
            </a:endParaRPr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29256" y="4286256"/>
            <a:ext cx="157163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3857620" y="5929330"/>
            <a:ext cx="1428760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амёбиаз</a:t>
            </a:r>
            <a:endParaRPr lang="ru-RU" sz="1600" b="1" dirty="0">
              <a:solidFill>
                <a:srgbClr val="FFFF00"/>
              </a:solidFill>
            </a:endParaRPr>
          </a:p>
        </p:txBody>
      </p:sp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58" y="1648750"/>
            <a:ext cx="2500330" cy="2500330"/>
          </a:xfrm>
          <a:prstGeom prst="flowChartMagneticTap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09303" y="2204864"/>
            <a:ext cx="1305639" cy="98107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11" cstate="print"/>
          <a:srcRect l="12000" t="38334" r="39200"/>
          <a:stretch>
            <a:fillRect/>
          </a:stretch>
        </p:blipFill>
        <p:spPr bwMode="auto">
          <a:xfrm>
            <a:off x="7143768" y="4143380"/>
            <a:ext cx="180590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7072330" y="6000768"/>
            <a:ext cx="2000264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1600" b="1" dirty="0" err="1" smtClean="0">
                <a:solidFill>
                  <a:srgbClr val="FFFF00"/>
                </a:solidFill>
              </a:rPr>
              <a:t>криптоспоридиоз</a:t>
            </a:r>
            <a:endParaRPr lang="ru-RU" sz="1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307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22608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Дотрагиваясь грязными руками до рта, носа, глаз можно заболеть не только кишечными инфекциями, но и воздушно-капельными инфекциями, например гриппом!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4034" name="Picture 2" descr="http://you-journal.ru/wp-content/uploads/2015/06/62_1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01008"/>
            <a:ext cx="3969380" cy="2664296"/>
          </a:xfrm>
          <a:prstGeom prst="rect">
            <a:avLst/>
          </a:prstGeom>
          <a:noFill/>
        </p:spPr>
      </p:pic>
      <p:pic>
        <p:nvPicPr>
          <p:cNvPr id="44036" name="Picture 4" descr="https://encrypted-tbn2.gstatic.com/images?q=tbn:ANd9GcQ8YlDFreVELa1DnbhPY8iN0TZ-WluZWePB1wP39tCkgVztT9LK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01008"/>
            <a:ext cx="4082396" cy="26654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img.news.open.by/upload/iblock/c67/12702c2a2fa0f85208c8743ab5a2fdbf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9652" y="2444891"/>
            <a:ext cx="5796644" cy="386442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332656"/>
            <a:ext cx="81369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C00000"/>
                </a:solidFill>
              </a:rPr>
              <a:t>Патогены</a:t>
            </a:r>
            <a:r>
              <a:rPr lang="ru-RU" sz="3200" b="1" dirty="0" smtClean="0">
                <a:solidFill>
                  <a:srgbClr val="C00000"/>
                </a:solidFill>
              </a:rPr>
              <a:t>, такие, как вирус гриппа, проникают в организм через слизистые оболочки и довольно часто – как раз за счет прикосновений руками к лицу. 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624"/>
            <a:ext cx="9143999" cy="681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6"/>
          <p:cNvSpPr txBox="1">
            <a:spLocks noChangeArrowheads="1"/>
          </p:cNvSpPr>
          <p:nvPr/>
        </p:nvSpPr>
        <p:spPr bwMode="auto">
          <a:xfrm>
            <a:off x="395288" y="115888"/>
            <a:ext cx="8462962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99"/>
                </a:solidFill>
              </a:rPr>
              <a:t>15 октября отмечается необычный праздник – Всемирный день чистых рук. </a:t>
            </a:r>
          </a:p>
          <a:p>
            <a:pPr algn="ctr"/>
            <a:endParaRPr lang="ru-RU" sz="2000" b="1" i="1"/>
          </a:p>
          <a:p>
            <a:pPr algn="ctr"/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Ежегодно в различных странах мира  в это время проводятся мероприятия, посвящённые гигиене рук, правильному их мытью, важности поддержания чистоты  рук.</a:t>
            </a:r>
          </a:p>
          <a:p>
            <a:pPr algn="ctr"/>
            <a:endParaRPr lang="ru-RU" sz="2000" b="1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 cstate="print"/>
          <a:srcRect l="1660" t="22534" r="54395" b="28027"/>
          <a:stretch>
            <a:fillRect/>
          </a:stretch>
        </p:blipFill>
        <p:spPr bwMode="auto">
          <a:xfrm>
            <a:off x="214313" y="4214813"/>
            <a:ext cx="29289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Прямоугольник 6"/>
          <p:cNvSpPr>
            <a:spLocks noChangeArrowheads="1"/>
          </p:cNvSpPr>
          <p:nvPr/>
        </p:nvSpPr>
        <p:spPr bwMode="auto">
          <a:xfrm>
            <a:off x="0" y="2428875"/>
            <a:ext cx="878681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99"/>
                </a:solidFill>
              </a:rPr>
              <a:t>Неужели проблема настолько серьёзная?</a:t>
            </a:r>
          </a:p>
          <a:p>
            <a:pPr algn="ctr"/>
            <a:r>
              <a:rPr lang="ru-RU" sz="2000" b="1" i="1">
                <a:solidFill>
                  <a:srgbClr val="000099"/>
                </a:solidFill>
              </a:rPr>
              <a:t> </a:t>
            </a:r>
          </a:p>
          <a:p>
            <a:pPr algn="ctr"/>
            <a:r>
              <a:rPr lang="ru-RU" sz="2000" b="1" i="1">
                <a:solidFill>
                  <a:srgbClr val="000099"/>
                </a:solidFill>
              </a:rPr>
              <a:t>Для чего нужно мыть руки и как?</a:t>
            </a:r>
          </a:p>
          <a:p>
            <a:pPr algn="ctr"/>
            <a:endParaRPr lang="ru-RU" sz="2000" b="1" i="1">
              <a:solidFill>
                <a:srgbClr val="000099"/>
              </a:solidFill>
            </a:endParaRPr>
          </a:p>
          <a:p>
            <a:pPr algn="ctr"/>
            <a:r>
              <a:rPr lang="ru-RU" sz="2000" b="1" i="1">
                <a:solidFill>
                  <a:srgbClr val="000099"/>
                </a:solidFill>
              </a:rPr>
              <a:t>Давайте будем разбираться </a:t>
            </a:r>
            <a:endParaRPr lang="ru-RU" sz="2000">
              <a:solidFill>
                <a:srgbClr val="000099"/>
              </a:solidFill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 cstate="print"/>
          <a:srcRect l="20996" t="39014" r="57910" b="40112"/>
          <a:stretch>
            <a:fillRect/>
          </a:stretch>
        </p:blipFill>
        <p:spPr bwMode="auto">
          <a:xfrm>
            <a:off x="3357563" y="4214813"/>
            <a:ext cx="2643187" cy="1878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8" name="Picture 9"/>
          <p:cNvPicPr>
            <a:picLocks noChangeAspect="1" noChangeArrowheads="1"/>
          </p:cNvPicPr>
          <p:nvPr/>
        </p:nvPicPr>
        <p:blipFill>
          <a:blip r:embed="rId5" cstate="print"/>
          <a:srcRect l="20270" t="39204" r="58063" b="40160"/>
          <a:stretch>
            <a:fillRect/>
          </a:stretch>
        </p:blipFill>
        <p:spPr bwMode="auto">
          <a:xfrm>
            <a:off x="6215063" y="4357688"/>
            <a:ext cx="2786062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714375" y="0"/>
            <a:ext cx="7286625" cy="857250"/>
          </a:xfrm>
        </p:spPr>
        <p:txBody>
          <a:bodyPr/>
          <a:lstStyle/>
          <a:p>
            <a:pPr defTabSz="912813" eaLnBrk="1" hangingPunct="1"/>
            <a:r>
              <a:rPr lang="ru-RU" altLang="ru-RU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Когда следует мыть руки?</a:t>
            </a:r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2857500" y="785812"/>
            <a:ext cx="3857625" cy="5857897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после прихода с улицы</a:t>
            </a:r>
          </a:p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перед едой</a:t>
            </a:r>
          </a:p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после кашля или чихания</a:t>
            </a:r>
          </a:p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после посещения туалета</a:t>
            </a:r>
          </a:p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после общения с животными</a:t>
            </a:r>
          </a:p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после игр и занятия спортом</a:t>
            </a:r>
          </a:p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после поездки в транспорте,  визита в магазин, обращения с деньгами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857250"/>
            <a:ext cx="2357438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2786063"/>
            <a:ext cx="23463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38" y="830263"/>
            <a:ext cx="1857375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63" y="4786313"/>
            <a:ext cx="2143125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38" y="2649538"/>
            <a:ext cx="1882775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50" y="4714875"/>
            <a:ext cx="2427288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</a:rPr>
              <a:t>Вопрос 3. Можно ли качественно вымыть руки без мыла?</a:t>
            </a:r>
            <a:endParaRPr lang="ru-RU" sz="3600" b="1" dirty="0">
              <a:solidFill>
                <a:srgbClr val="0000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46722" y="2224649"/>
            <a:ext cx="6131024" cy="3628999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Нет </a:t>
            </a:r>
          </a:p>
          <a:p>
            <a:pPr>
              <a:buNone/>
            </a:pPr>
            <a:endParaRPr lang="ru-RU" sz="4000" dirty="0" smtClean="0"/>
          </a:p>
          <a:p>
            <a:r>
              <a:rPr lang="ru-RU" sz="4000" dirty="0" smtClean="0"/>
              <a:t>Да</a:t>
            </a:r>
            <a:endParaRPr lang="ru-RU" sz="4000" dirty="0"/>
          </a:p>
        </p:txBody>
      </p:sp>
      <p:sp>
        <p:nvSpPr>
          <p:cNvPr id="7" name="Фигура, имеющая форму буквы L 6"/>
          <p:cNvSpPr/>
          <p:nvPr/>
        </p:nvSpPr>
        <p:spPr>
          <a:xfrm rot="18968824">
            <a:off x="1420091" y="2057845"/>
            <a:ext cx="801115" cy="864096"/>
          </a:xfrm>
          <a:prstGeom prst="corner">
            <a:avLst>
              <a:gd name="adj1" fmla="val 47550"/>
              <a:gd name="adj2" fmla="val 4484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 l="23870" t="40811" r="47664" b="33898"/>
          <a:stretch>
            <a:fillRect/>
          </a:stretch>
        </p:blipFill>
        <p:spPr bwMode="auto">
          <a:xfrm>
            <a:off x="5903177" y="4700299"/>
            <a:ext cx="2733512" cy="1857387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51520" y="260648"/>
            <a:ext cx="8640959" cy="6311624"/>
            <a:chOff x="251520" y="260648"/>
            <a:chExt cx="8640959" cy="6480720"/>
          </a:xfrm>
        </p:grpSpPr>
        <p:grpSp>
          <p:nvGrpSpPr>
            <p:cNvPr id="3" name="Группа 5"/>
            <p:cNvGrpSpPr/>
            <p:nvPr/>
          </p:nvGrpSpPr>
          <p:grpSpPr>
            <a:xfrm>
              <a:off x="251520" y="260648"/>
              <a:ext cx="8640959" cy="6480720"/>
              <a:chOff x="791073" y="0"/>
              <a:chExt cx="8640959" cy="6480720"/>
            </a:xfrm>
          </p:grpSpPr>
          <p:pic>
            <p:nvPicPr>
              <p:cNvPr id="48130" name="Picture 2" descr="http://festival.1september.ru/articles/605861/presentation/1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91073" y="0"/>
                <a:ext cx="8640959" cy="6480720"/>
              </a:xfrm>
              <a:prstGeom prst="rect">
                <a:avLst/>
              </a:prstGeom>
              <a:noFill/>
            </p:spPr>
          </p:pic>
          <p:sp>
            <p:nvSpPr>
              <p:cNvPr id="4" name="Прямоугольник 3"/>
              <p:cNvSpPr/>
              <p:nvPr/>
            </p:nvSpPr>
            <p:spPr>
              <a:xfrm>
                <a:off x="4716016" y="764704"/>
                <a:ext cx="4716016" cy="5760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95536" y="3501008"/>
              <a:ext cx="3960440" cy="2308324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chemeClr val="bg1"/>
                  </a:solidFill>
                </a:rPr>
                <a:t>Мыло уменьшает поверхностное натяжение воды, что приводит  к  улучшению  </a:t>
              </a:r>
              <a:r>
                <a:rPr lang="ru-RU" sz="2400" dirty="0" err="1" smtClean="0">
                  <a:solidFill>
                    <a:schemeClr val="bg1"/>
                  </a:solidFill>
                </a:rPr>
                <a:t>смачиваемости</a:t>
              </a:r>
              <a:r>
                <a:rPr lang="ru-RU" sz="2400" dirty="0" smtClean="0">
                  <a:solidFill>
                    <a:schemeClr val="bg1"/>
                  </a:solidFill>
                </a:rPr>
                <a:t> поверхности и качества мытья рук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283968" y="836712"/>
            <a:ext cx="48600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Мыла – это соли высших органических кислот. Молекула мыла состоит из двух частей: углеводородного радикала, обладающего водоотталкивающими свойствами, и полярной карбоксильной группы, растворимой в воде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3686" y="6000768"/>
            <a:ext cx="9070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00CC"/>
                </a:solidFill>
              </a:rPr>
              <a:t>Молекулы мыла гидрофобными концами присоединяются к частичке грязи, гидрофильными концами – к молекулам воды.  Происходит очищение.</a:t>
            </a:r>
            <a:endParaRPr lang="ru-RU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78621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</a:rPr>
              <a:t>Вопрос 4. За какое минимальное время можно качественно вымыть руки?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39752" y="2636912"/>
            <a:ext cx="6347048" cy="374441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А. 10 секунд</a:t>
            </a:r>
          </a:p>
          <a:p>
            <a:endParaRPr lang="ru-RU" sz="2800" dirty="0" smtClean="0"/>
          </a:p>
          <a:p>
            <a:r>
              <a:rPr lang="ru-RU" sz="2800" dirty="0" smtClean="0"/>
              <a:t>Б.  20 секунд</a:t>
            </a:r>
          </a:p>
          <a:p>
            <a:pPr>
              <a:buNone/>
            </a:pPr>
            <a:endParaRPr lang="ru-RU" sz="2800" dirty="0" smtClean="0"/>
          </a:p>
          <a:p>
            <a:r>
              <a:rPr lang="ru-RU" sz="2800" dirty="0" smtClean="0"/>
              <a:t>В. 1 – 2 минуты</a:t>
            </a:r>
            <a:endParaRPr lang="ru-RU" sz="2800" dirty="0"/>
          </a:p>
        </p:txBody>
      </p:sp>
      <p:sp>
        <p:nvSpPr>
          <p:cNvPr id="4" name="Фигура, имеющая форму буквы L 3"/>
          <p:cNvSpPr/>
          <p:nvPr/>
        </p:nvSpPr>
        <p:spPr>
          <a:xfrm rot="18968824">
            <a:off x="1267022" y="3351361"/>
            <a:ext cx="801115" cy="864096"/>
          </a:xfrm>
          <a:prstGeom prst="corner">
            <a:avLst>
              <a:gd name="adj1" fmla="val 47550"/>
              <a:gd name="adj2" fmla="val 4484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ТОМА\Downloads\_orig_2142.jpg"/>
          <p:cNvPicPr>
            <a:picLocks noChangeAspect="1" noChangeArrowheads="1"/>
          </p:cNvPicPr>
          <p:nvPr/>
        </p:nvPicPr>
        <p:blipFill>
          <a:blip r:embed="rId3" cstate="print"/>
          <a:srcRect t="13525" r="65833" b="67538"/>
          <a:stretch>
            <a:fillRect/>
          </a:stretch>
        </p:blipFill>
        <p:spPr bwMode="auto">
          <a:xfrm>
            <a:off x="571500" y="1831206"/>
            <a:ext cx="3475399" cy="237364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43042" y="214290"/>
            <a:ext cx="7023154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Моем руки правильно! </a:t>
            </a:r>
          </a:p>
        </p:txBody>
      </p:sp>
      <p:pic>
        <p:nvPicPr>
          <p:cNvPr id="17412" name="Picture 2" descr="C:\Users\ТОМА\Downloads\_orig_2142.jpg"/>
          <p:cNvPicPr>
            <a:picLocks noChangeAspect="1" noChangeArrowheads="1"/>
          </p:cNvPicPr>
          <p:nvPr/>
        </p:nvPicPr>
        <p:blipFill>
          <a:blip r:embed="rId3" cstate="print"/>
          <a:srcRect l="34901" t="13525" r="35893" b="67899"/>
          <a:stretch>
            <a:fillRect/>
          </a:stretch>
        </p:blipFill>
        <p:spPr bwMode="auto">
          <a:xfrm>
            <a:off x="5187634" y="1830214"/>
            <a:ext cx="3449372" cy="2359241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7413" name="Picture 2" descr="C:\Users\ТОМА\Downloads\_orig_2142.jpg"/>
          <p:cNvPicPr>
            <a:picLocks noChangeAspect="1" noChangeArrowheads="1"/>
          </p:cNvPicPr>
          <p:nvPr/>
        </p:nvPicPr>
        <p:blipFill>
          <a:blip r:embed="rId3" cstate="print"/>
          <a:srcRect l="64781" t="13525" r="2982" b="68036"/>
          <a:stretch>
            <a:fillRect/>
          </a:stretch>
        </p:blipFill>
        <p:spPr bwMode="auto">
          <a:xfrm>
            <a:off x="2987644" y="4371976"/>
            <a:ext cx="3345994" cy="235815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7414" name="Picture 24" descr="white_cell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836738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ТОМА\Downloads\_orig_2142.jpg"/>
          <p:cNvPicPr>
            <a:picLocks noChangeAspect="1" noChangeArrowheads="1"/>
          </p:cNvPicPr>
          <p:nvPr/>
        </p:nvPicPr>
        <p:blipFill>
          <a:blip r:embed="rId3" cstate="print"/>
          <a:srcRect l="3085" t="32584" r="65598" b="49088"/>
          <a:stretch>
            <a:fillRect/>
          </a:stretch>
        </p:blipFill>
        <p:spPr bwMode="auto">
          <a:xfrm>
            <a:off x="571500" y="1285875"/>
            <a:ext cx="3556880" cy="2565669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14282" y="214290"/>
            <a:ext cx="8786842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Моем руки правильно! </a:t>
            </a:r>
          </a:p>
        </p:txBody>
      </p:sp>
      <p:pic>
        <p:nvPicPr>
          <p:cNvPr id="18436" name="Picture 2" descr="C:\Users\ТОМА\Downloads\_orig_2142.jpg"/>
          <p:cNvPicPr>
            <a:picLocks noChangeAspect="1" noChangeArrowheads="1"/>
          </p:cNvPicPr>
          <p:nvPr/>
        </p:nvPicPr>
        <p:blipFill>
          <a:blip r:embed="rId3" cstate="print"/>
          <a:srcRect l="34740" t="32590" r="36075" b="48602"/>
          <a:stretch>
            <a:fillRect/>
          </a:stretch>
        </p:blipFill>
        <p:spPr bwMode="auto">
          <a:xfrm>
            <a:off x="4714875" y="1285875"/>
            <a:ext cx="3643313" cy="2570163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8437" name="Picture 2" descr="C:\Users\ТОМА\Downloads\_orig_2142.jpg"/>
          <p:cNvPicPr>
            <a:picLocks noChangeAspect="1" noChangeArrowheads="1"/>
          </p:cNvPicPr>
          <p:nvPr/>
        </p:nvPicPr>
        <p:blipFill>
          <a:blip r:embed="rId3" cstate="print"/>
          <a:srcRect l="64789" t="33174" b="49152"/>
          <a:stretch>
            <a:fillRect/>
          </a:stretch>
        </p:blipFill>
        <p:spPr bwMode="auto">
          <a:xfrm>
            <a:off x="570367" y="4227969"/>
            <a:ext cx="3573007" cy="2328406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8438" name="Picture 2" descr="C:\Users\ТОМА\Downloads\_orig_2142.jpg"/>
          <p:cNvPicPr>
            <a:picLocks noChangeAspect="1" noChangeArrowheads="1"/>
          </p:cNvPicPr>
          <p:nvPr/>
        </p:nvPicPr>
        <p:blipFill>
          <a:blip r:embed="rId3" cstate="print"/>
          <a:srcRect t="51398" r="65833" b="26961"/>
          <a:stretch>
            <a:fillRect/>
          </a:stretch>
        </p:blipFill>
        <p:spPr bwMode="auto">
          <a:xfrm>
            <a:off x="4870764" y="4214813"/>
            <a:ext cx="3514411" cy="237789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ТОМА\Downloads\_orig_2142.jpg"/>
          <p:cNvPicPr>
            <a:picLocks noChangeAspect="1" noChangeArrowheads="1"/>
          </p:cNvPicPr>
          <p:nvPr/>
        </p:nvPicPr>
        <p:blipFill>
          <a:blip r:embed="rId3" cstate="print"/>
          <a:srcRect l="34750" t="51398" r="35834" b="26961"/>
          <a:stretch>
            <a:fillRect/>
          </a:stretch>
        </p:blipFill>
        <p:spPr bwMode="auto">
          <a:xfrm>
            <a:off x="323850" y="1052513"/>
            <a:ext cx="3716338" cy="275907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14282" y="214290"/>
            <a:ext cx="8786842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Моем руки правильно! </a:t>
            </a:r>
          </a:p>
        </p:txBody>
      </p:sp>
      <p:pic>
        <p:nvPicPr>
          <p:cNvPr id="19460" name="Picture 2" descr="C:\Users\ТОМА\Downloads\_orig_2142.jpg"/>
          <p:cNvPicPr>
            <a:picLocks noChangeAspect="1" noChangeArrowheads="1"/>
          </p:cNvPicPr>
          <p:nvPr/>
        </p:nvPicPr>
        <p:blipFill>
          <a:blip r:embed="rId3" cstate="print"/>
          <a:srcRect l="64850" t="51398" b="27115"/>
          <a:stretch>
            <a:fillRect/>
          </a:stretch>
        </p:blipFill>
        <p:spPr bwMode="auto">
          <a:xfrm>
            <a:off x="4857750" y="1071563"/>
            <a:ext cx="3641725" cy="2741612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9461" name="Picture 2" descr="C:\Users\ТОМА\Downloads\_orig_2142.jpg"/>
          <p:cNvPicPr>
            <a:picLocks noChangeAspect="1" noChangeArrowheads="1"/>
          </p:cNvPicPr>
          <p:nvPr/>
        </p:nvPicPr>
        <p:blipFill>
          <a:blip r:embed="rId3" cstate="print"/>
          <a:srcRect t="73894" r="65833" b="6763"/>
          <a:stretch>
            <a:fillRect/>
          </a:stretch>
        </p:blipFill>
        <p:spPr bwMode="auto">
          <a:xfrm>
            <a:off x="2843213" y="4149725"/>
            <a:ext cx="3586162" cy="2500313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ТОМА\Downloads\_orig_2142.jpg"/>
          <p:cNvPicPr>
            <a:picLocks noChangeAspect="1" noChangeArrowheads="1"/>
          </p:cNvPicPr>
          <p:nvPr/>
        </p:nvPicPr>
        <p:blipFill>
          <a:blip r:embed="rId3" cstate="print"/>
          <a:srcRect l="64167" t="73952" b="10506"/>
          <a:stretch>
            <a:fillRect/>
          </a:stretch>
        </p:blipFill>
        <p:spPr bwMode="auto">
          <a:xfrm>
            <a:off x="1043608" y="404664"/>
            <a:ext cx="6736135" cy="3600400"/>
          </a:xfrm>
          <a:prstGeom prst="hexagon">
            <a:avLst/>
          </a:prstGeom>
          <a:noFill/>
          <a:ln>
            <a:solidFill>
              <a:srgbClr val="0000CC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83568" y="4149080"/>
            <a:ext cx="7786742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20 секунд – и </a:t>
            </a:r>
            <a:r>
              <a:rPr lang="ru-RU" sz="44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ваши руки в </a:t>
            </a:r>
            <a:r>
              <a:rPr lang="ru-RU" sz="44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полной  </a:t>
            </a:r>
            <a:r>
              <a:rPr lang="ru-RU" sz="44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безопасности</a:t>
            </a:r>
            <a:endParaRPr lang="ru-RU" sz="44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2670338" y="606490"/>
            <a:ext cx="8229600" cy="796925"/>
          </a:xfrm>
        </p:spPr>
        <p:txBody>
          <a:bodyPr/>
          <a:lstStyle/>
          <a:p>
            <a:pPr eaLnBrk="1" hangingPunct="1"/>
            <a:r>
              <a:rPr lang="ru-RU" b="1" i="1" dirty="0" smtClean="0">
                <a:solidFill>
                  <a:srgbClr val="FF0000"/>
                </a:solidFill>
              </a:rPr>
              <a:t>Помните!!!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-131731" y="4810772"/>
            <a:ext cx="7561263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b="1" i="1" dirty="0">
                <a:solidFill>
                  <a:srgbClr val="FF0000"/>
                </a:solidFill>
              </a:rPr>
              <a:t>И будьте здоровы!!!</a:t>
            </a:r>
          </a:p>
        </p:txBody>
      </p:sp>
      <p:sp>
        <p:nvSpPr>
          <p:cNvPr id="29703" name="Содержимое 2"/>
          <p:cNvSpPr>
            <a:spLocks/>
          </p:cNvSpPr>
          <p:nvPr/>
        </p:nvSpPr>
        <p:spPr bwMode="auto">
          <a:xfrm>
            <a:off x="179388" y="1819534"/>
            <a:ext cx="896461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ru-RU" sz="3200" b="1" i="1" dirty="0">
                <a:solidFill>
                  <a:srgbClr val="0000CC"/>
                </a:solidFill>
              </a:rPr>
              <a:t>Кишечные и вирусные респираторные инфекции – 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3200" b="1" i="1" dirty="0">
                <a:solidFill>
                  <a:srgbClr val="0000CC"/>
                </a:solidFill>
              </a:rPr>
              <a:t>это инфекции, которые можно предупредить, соблюдая правила гигиены!</a:t>
            </a:r>
          </a:p>
        </p:txBody>
      </p:sp>
      <p:pic>
        <p:nvPicPr>
          <p:cNvPr id="23558" name="Picture 11" descr="img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0350" y="4248150"/>
            <a:ext cx="25336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70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76597" y="2631130"/>
          <a:ext cx="3492388" cy="41109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492388"/>
              </a:tblGrid>
              <a:tr h="41109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Грязные руки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706963" y="3204762"/>
          <a:ext cx="4104456" cy="342500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104456"/>
              </a:tblGrid>
              <a:tr h="350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Здоровье и сила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3561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Профилактика кишечных инфекций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</a:tr>
              <a:tr h="6137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Профилактика воздушно-капельных инфекций,</a:t>
                      </a:r>
                      <a:r>
                        <a:rPr lang="ru-RU" sz="1600" baseline="0" dirty="0" smtClean="0"/>
                        <a:t> в т.ч. гриппа</a:t>
                      </a:r>
                      <a:endParaRPr lang="ru-RU" sz="1600" dirty="0" smtClean="0"/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350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Аккуратность и опрятность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</a:tr>
              <a:tr h="350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Хорошее</a:t>
                      </a:r>
                      <a:r>
                        <a:rPr lang="ru-RU" sz="1600" baseline="0" dirty="0" smtClean="0"/>
                        <a:t> настроение</a:t>
                      </a:r>
                      <a:endParaRPr lang="ru-RU" sz="1600" dirty="0" smtClean="0"/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35072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Бодрость духа</a:t>
                      </a:r>
                      <a:endParaRPr lang="ru-RU" sz="1600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</a:tr>
              <a:tr h="350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Интересное времяпровождение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350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Свежий воздух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</a:tr>
              <a:tr h="350722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Вкусная</a:t>
                      </a:r>
                      <a:r>
                        <a:rPr lang="ru-RU" sz="1600" baseline="0" dirty="0" smtClean="0"/>
                        <a:t> и полезная еда</a:t>
                      </a:r>
                      <a:endParaRPr lang="ru-RU" sz="1600" dirty="0"/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6" descr="http://www.littleone.ru/public/img/articles/more/raznoe/article_844/article_844_1413307701505_1.jpg"/>
          <p:cNvPicPr>
            <a:picLocks noChangeAspect="1" noChangeArrowheads="1"/>
          </p:cNvPicPr>
          <p:nvPr/>
        </p:nvPicPr>
        <p:blipFill>
          <a:blip r:embed="rId3" cstate="print"/>
          <a:srcRect l="51114"/>
          <a:stretch>
            <a:fillRect/>
          </a:stretch>
        </p:blipFill>
        <p:spPr bwMode="auto">
          <a:xfrm rot="5400000">
            <a:off x="5745190" y="135369"/>
            <a:ext cx="1904551" cy="2810770"/>
          </a:xfrm>
          <a:prstGeom prst="roundRect">
            <a:avLst/>
          </a:prstGeom>
          <a:noFill/>
        </p:spPr>
      </p:pic>
      <p:pic>
        <p:nvPicPr>
          <p:cNvPr id="6148" name="Picture 4" descr="http://cs625621.vk.me/v625621084/3896a/9ENoQQRE-28.jpg"/>
          <p:cNvPicPr>
            <a:picLocks noChangeAspect="1" noChangeArrowheads="1"/>
          </p:cNvPicPr>
          <p:nvPr/>
        </p:nvPicPr>
        <p:blipFill>
          <a:blip r:embed="rId4" cstate="print"/>
          <a:srcRect b="13075"/>
          <a:stretch>
            <a:fillRect/>
          </a:stretch>
        </p:blipFill>
        <p:spPr bwMode="auto">
          <a:xfrm>
            <a:off x="755576" y="620688"/>
            <a:ext cx="2952328" cy="1865243"/>
          </a:xfrm>
          <a:prstGeom prst="round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95536" y="-27384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Почему важно соблюдать гигиену рук?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539552" y="4638886"/>
            <a:ext cx="3312368" cy="576064"/>
          </a:xfrm>
          <a:prstGeom prst="homePlate">
            <a:avLst/>
          </a:prstGeom>
          <a:solidFill>
            <a:srgbClr val="ABFFE9"/>
          </a:soli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Инфекционные болезни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539552" y="3853068"/>
            <a:ext cx="3312368" cy="576064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Невидимые загрязнения</a:t>
            </a:r>
          </a:p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(бактерии, вирусы)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539552" y="3140968"/>
            <a:ext cx="3312368" cy="504056"/>
          </a:xfrm>
          <a:prstGeom prst="homePlate">
            <a:avLst/>
          </a:prstGeom>
          <a:solidFill>
            <a:srgbClr val="ABFFE9"/>
          </a:soli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Видимые загрязнения 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571472" y="6139654"/>
            <a:ext cx="3312368" cy="504056"/>
          </a:xfrm>
          <a:prstGeom prst="homePlate">
            <a:avLst/>
          </a:prstGeom>
          <a:solidFill>
            <a:srgbClr val="ABFFE9"/>
          </a:soli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Ослабление организма</a:t>
            </a:r>
          </a:p>
        </p:txBody>
      </p:sp>
      <p:sp>
        <p:nvSpPr>
          <p:cNvPr id="18" name="Пятиугольник 17"/>
          <p:cNvSpPr/>
          <p:nvPr/>
        </p:nvSpPr>
        <p:spPr>
          <a:xfrm>
            <a:off x="545252" y="5425274"/>
            <a:ext cx="3312368" cy="504056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Лечение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5004048" y="2636912"/>
          <a:ext cx="3492388" cy="411090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3492388"/>
              </a:tblGrid>
              <a:tr h="41109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Чистые руки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5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643998" cy="1768419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200" dirty="0" smtClean="0">
                <a:solidFill>
                  <a:srgbClr val="0000CC"/>
                </a:solidFill>
              </a:rPr>
              <a:t>Вокруг нас нет стерильной среды.  В этом мире, наполненном  миллионами видов  микроорганизмов,  надо научиться безопасно жить и защищать себя.</a:t>
            </a: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492896"/>
            <a:ext cx="439248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47664" y="5805264"/>
            <a:ext cx="7069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Чашка Петри, на которой в лабораториях изучают бактерии 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250825" y="214313"/>
            <a:ext cx="8713788" cy="1214437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3200" b="1">
              <a:solidFill>
                <a:srgbClr val="C00000"/>
              </a:solidFill>
              <a:latin typeface="Arial Black" pitchFamily="3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281" y="3500438"/>
            <a:ext cx="3714777" cy="3100387"/>
            <a:chOff x="113" y="1026"/>
            <a:chExt cx="2766" cy="2176"/>
          </a:xfrm>
        </p:grpSpPr>
        <p:pic>
          <p:nvPicPr>
            <p:cNvPr id="513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1026"/>
              <a:ext cx="2767" cy="217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5131" name="Text Box 4"/>
            <p:cNvSpPr txBox="1">
              <a:spLocks noChangeArrowheads="1"/>
            </p:cNvSpPr>
            <p:nvPr/>
          </p:nvSpPr>
          <p:spPr bwMode="auto">
            <a:xfrm>
              <a:off x="113" y="1026"/>
              <a:ext cx="2767" cy="217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Font typeface="Times New Roman" pitchFamily="18" charset="0"/>
                <a:buNone/>
              </a:pPr>
              <a:endParaRPr lang="ru-RU" altLang="ru-RU">
                <a:latin typeface="Calibri" pitchFamily="34" charset="0"/>
              </a:endParaRPr>
            </a:p>
          </p:txBody>
        </p:sp>
      </p:grpSp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500437"/>
            <a:ext cx="3500462" cy="3154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71563" y="6215063"/>
            <a:ext cx="1655762" cy="36988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atin typeface="Arial Black" pitchFamily="34" charset="0"/>
              </a:rPr>
              <a:t>кольца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3625" y="6215063"/>
            <a:ext cx="1655763" cy="36988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atin typeface="Arial Black" pitchFamily="34" charset="0"/>
              </a:rPr>
              <a:t>браслет</a:t>
            </a:r>
          </a:p>
        </p:txBody>
      </p:sp>
      <p:pic>
        <p:nvPicPr>
          <p:cNvPr id="5127" name="Рисунок 8" descr="скачанные файлы (12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9863" y="285750"/>
            <a:ext cx="2338387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Рисунок 10" descr="скачанные файлы (11)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0" y="285750"/>
            <a:ext cx="23336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TextBox 11"/>
          <p:cNvSpPr txBox="1">
            <a:spLocks noChangeArrowheads="1"/>
          </p:cNvSpPr>
          <p:nvPr/>
        </p:nvSpPr>
        <p:spPr bwMode="auto">
          <a:xfrm>
            <a:off x="2500313" y="357188"/>
            <a:ext cx="4071937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0099"/>
                </a:solidFill>
              </a:rPr>
              <a:t>А под нашими  украшениями </a:t>
            </a:r>
            <a:r>
              <a:rPr lang="ru-RU" sz="2800" b="1" dirty="0">
                <a:solidFill>
                  <a:srgbClr val="C00000"/>
                </a:solidFill>
              </a:rPr>
              <a:t>(колечками, браслетами) </a:t>
            </a:r>
            <a:r>
              <a:rPr lang="ru-RU" sz="2800" b="1" dirty="0">
                <a:solidFill>
                  <a:srgbClr val="000099"/>
                </a:solidFill>
              </a:rPr>
              <a:t>может скапливаться количество микробов, равное населению </a:t>
            </a:r>
            <a:r>
              <a:rPr lang="ru-RU" sz="2800" b="1" dirty="0" smtClean="0">
                <a:solidFill>
                  <a:srgbClr val="000099"/>
                </a:solidFill>
              </a:rPr>
              <a:t>      Европы</a:t>
            </a:r>
            <a:endParaRPr lang="ru-RU" sz="28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Autofit/>
          </a:bodyPr>
          <a:lstStyle/>
          <a:p>
            <a:pPr eaLnBrk="1" hangingPunct="1"/>
            <a:r>
              <a:rPr lang="ru-RU" sz="2800" b="1" dirty="0" smtClean="0">
                <a:solidFill>
                  <a:srgbClr val="0000CC"/>
                </a:solidFill>
              </a:rPr>
              <a:t>Заболевания, которые могут передаваться через грязные руки: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-214346" y="857232"/>
            <a:ext cx="4714908" cy="621508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400" b="1" dirty="0" smtClean="0"/>
              <a:t>	</a:t>
            </a:r>
            <a:r>
              <a:rPr lang="ru-RU" sz="3000" b="1" dirty="0" smtClean="0">
                <a:solidFill>
                  <a:srgbClr val="C00000"/>
                </a:solidFill>
              </a:rPr>
              <a:t>кишечные инфекции </a:t>
            </a:r>
            <a:r>
              <a:rPr lang="ru-RU" sz="2000" b="1" dirty="0" smtClean="0">
                <a:solidFill>
                  <a:srgbClr val="0000CC"/>
                </a:solidFill>
              </a:rPr>
              <a:t>(сальмонеллез, гепатит А, </a:t>
            </a:r>
          </a:p>
          <a:p>
            <a:pPr algn="ctr">
              <a:buNone/>
            </a:pPr>
            <a:r>
              <a:rPr lang="ru-RU" sz="2000" b="1" dirty="0" err="1" smtClean="0">
                <a:solidFill>
                  <a:srgbClr val="0000CC"/>
                </a:solidFill>
              </a:rPr>
              <a:t>ротавирусная</a:t>
            </a:r>
            <a:r>
              <a:rPr lang="ru-RU" sz="2000" b="1" dirty="0" smtClean="0">
                <a:solidFill>
                  <a:srgbClr val="0000CC"/>
                </a:solidFill>
              </a:rPr>
              <a:t> инфекция и </a:t>
            </a:r>
            <a:r>
              <a:rPr lang="ru-RU" sz="2000" b="1" dirty="0" err="1" smtClean="0">
                <a:solidFill>
                  <a:srgbClr val="0000CC"/>
                </a:solidFill>
              </a:rPr>
              <a:t>др</a:t>
            </a:r>
            <a:r>
              <a:rPr lang="ru-RU" sz="2000" b="1" dirty="0" smtClean="0">
                <a:solidFill>
                  <a:srgbClr val="0000CC"/>
                </a:solidFill>
              </a:rPr>
              <a:t>) </a:t>
            </a:r>
          </a:p>
          <a:p>
            <a:pPr algn="just">
              <a:buNone/>
            </a:pPr>
            <a:endParaRPr lang="ru-RU" sz="2400" b="1" dirty="0" smtClean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	</a:t>
            </a:r>
            <a:r>
              <a:rPr lang="ru-RU" sz="3000" b="1" dirty="0" smtClean="0">
                <a:solidFill>
                  <a:srgbClr val="C00000"/>
                </a:solidFill>
              </a:rPr>
              <a:t>воздушно-капельные заболевания </a:t>
            </a:r>
            <a:r>
              <a:rPr lang="ru-RU" sz="2800" b="1" dirty="0" smtClean="0">
                <a:solidFill>
                  <a:srgbClr val="0000CC"/>
                </a:solidFill>
              </a:rPr>
              <a:t>(ОРИ, грипп),</a:t>
            </a:r>
            <a:endParaRPr lang="ru-RU" sz="2400" b="1" dirty="0" smtClean="0">
              <a:solidFill>
                <a:srgbClr val="0000CC"/>
              </a:solidFill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	</a:t>
            </a:r>
            <a:r>
              <a:rPr lang="ru-RU" sz="3000" b="1" dirty="0" smtClean="0">
                <a:solidFill>
                  <a:srgbClr val="C00000"/>
                </a:solidFill>
              </a:rPr>
              <a:t>паразитарные болезни </a:t>
            </a:r>
            <a:r>
              <a:rPr lang="ru-RU" sz="2800" b="1" dirty="0" smtClean="0">
                <a:solidFill>
                  <a:srgbClr val="0000CC"/>
                </a:solidFill>
              </a:rPr>
              <a:t>(глисты), </a:t>
            </a:r>
            <a:endParaRPr lang="ru-RU" sz="2400" b="1" dirty="0" smtClean="0">
              <a:solidFill>
                <a:srgbClr val="0000CC"/>
              </a:solidFill>
            </a:endParaRPr>
          </a:p>
          <a:p>
            <a:pPr algn="ctr">
              <a:buNone/>
            </a:pPr>
            <a:endParaRPr lang="ru-RU" sz="2400" b="1" dirty="0" smtClean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	</a:t>
            </a:r>
            <a:r>
              <a:rPr lang="ru-RU" sz="3000" b="1" dirty="0" smtClean="0">
                <a:solidFill>
                  <a:srgbClr val="C00000"/>
                </a:solidFill>
              </a:rPr>
              <a:t>заразные кожные </a:t>
            </a:r>
            <a:r>
              <a:rPr lang="ru-RU" sz="3000" b="1" dirty="0" smtClean="0">
                <a:solidFill>
                  <a:srgbClr val="0000CC"/>
                </a:solidFill>
              </a:rPr>
              <a:t>(чесотка)</a:t>
            </a:r>
            <a:endParaRPr lang="ru-RU" sz="2400" b="1" dirty="0" smtClean="0">
              <a:solidFill>
                <a:srgbClr val="0000CC"/>
              </a:solidFill>
            </a:endParaRPr>
          </a:p>
          <a:p>
            <a:pPr algn="ctr">
              <a:buNone/>
            </a:pPr>
            <a:endParaRPr lang="ru-RU" sz="2400" b="1" dirty="0" smtClean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	</a:t>
            </a:r>
            <a:r>
              <a:rPr lang="ru-RU" sz="3100" b="1" dirty="0" smtClean="0">
                <a:solidFill>
                  <a:srgbClr val="C00000"/>
                </a:solidFill>
              </a:rPr>
              <a:t>а также различные воспалительные болезни полости рта, глаз </a:t>
            </a:r>
            <a:r>
              <a:rPr lang="ru-RU" sz="2600" b="1" dirty="0" smtClean="0">
                <a:solidFill>
                  <a:srgbClr val="0000CC"/>
                </a:solidFill>
              </a:rPr>
              <a:t>(стоматиты, </a:t>
            </a:r>
            <a:r>
              <a:rPr lang="ru-RU" sz="2600" b="1" dirty="0" err="1" smtClean="0">
                <a:solidFill>
                  <a:srgbClr val="0000CC"/>
                </a:solidFill>
              </a:rPr>
              <a:t>конъюктивиты</a:t>
            </a:r>
            <a:r>
              <a:rPr lang="ru-RU" sz="2600" b="1" dirty="0" smtClean="0">
                <a:solidFill>
                  <a:srgbClr val="0000CC"/>
                </a:solidFill>
              </a:rPr>
              <a:t>)</a:t>
            </a:r>
            <a:endParaRPr lang="ru-RU" sz="2600" b="1" dirty="0">
              <a:solidFill>
                <a:srgbClr val="0000CC"/>
              </a:solidFill>
            </a:endParaRPr>
          </a:p>
        </p:txBody>
      </p:sp>
      <p:pic>
        <p:nvPicPr>
          <p:cNvPr id="16" name="Рисунок 15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571480"/>
            <a:ext cx="2357454" cy="1683896"/>
          </a:xfrm>
          <a:prstGeom prst="rect">
            <a:avLst/>
          </a:prstGeom>
        </p:spPr>
      </p:pic>
      <p:pic>
        <p:nvPicPr>
          <p:cNvPr id="17" name="Рисунок 16" descr="depositphotos_61596741-stock-photo-woman-with-runny-no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1000108"/>
            <a:ext cx="1928826" cy="2357454"/>
          </a:xfrm>
          <a:prstGeom prst="rect">
            <a:avLst/>
          </a:prstGeom>
        </p:spPr>
      </p:pic>
      <p:pic>
        <p:nvPicPr>
          <p:cNvPr id="18" name="Picture 2" descr="0324"/>
          <p:cNvPicPr>
            <a:picLocks noChangeAspect="1" noChangeArrowheads="1"/>
          </p:cNvPicPr>
          <p:nvPr/>
        </p:nvPicPr>
        <p:blipFill>
          <a:blip r:embed="rId6" cstate="print">
            <a:lum contrast="-6000"/>
          </a:blip>
          <a:srcRect/>
          <a:stretch>
            <a:fillRect/>
          </a:stretch>
        </p:blipFill>
        <p:spPr bwMode="auto">
          <a:xfrm>
            <a:off x="6143636" y="2500306"/>
            <a:ext cx="235745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hesotka_na_rukah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7686" y="3500438"/>
            <a:ext cx="2215677" cy="1785950"/>
          </a:xfrm>
          <a:prstGeom prst="rect">
            <a:avLst/>
          </a:prstGeom>
        </p:spPr>
      </p:pic>
      <p:pic>
        <p:nvPicPr>
          <p:cNvPr id="20" name="Рисунок 19" descr="POLIARTRITIS-ENTERIC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18948" y="5357826"/>
            <a:ext cx="2089562" cy="1285884"/>
          </a:xfrm>
          <a:prstGeom prst="rect">
            <a:avLst/>
          </a:prstGeom>
        </p:spPr>
      </p:pic>
      <p:pic>
        <p:nvPicPr>
          <p:cNvPr id="21" name="Рисунок 20" descr="stomatit-u-detej-vo-rtu-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92676" y="4429132"/>
            <a:ext cx="1928301" cy="150019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2"/>
          <p:cNvSpPr txBox="1">
            <a:spLocks/>
          </p:cNvSpPr>
          <p:nvPr/>
        </p:nvSpPr>
        <p:spPr>
          <a:xfrm>
            <a:off x="214282" y="214290"/>
            <a:ext cx="6072230" cy="1335109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FontTx/>
              <a:buNone/>
            </a:pPr>
            <a:r>
              <a:rPr lang="ru-RU" sz="2000" dirty="0" smtClean="0"/>
              <a:t>Для всех кишечных инфекций характерно</a:t>
            </a:r>
          </a:p>
          <a:p>
            <a:pPr algn="ctr">
              <a:buFontTx/>
              <a:buNone/>
            </a:pPr>
            <a:r>
              <a:rPr lang="ru-RU" sz="2000" dirty="0" smtClean="0"/>
              <a:t>проникновение возбудителей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sz="2000" b="1" dirty="0" smtClean="0">
                <a:solidFill>
                  <a:srgbClr val="0000CC"/>
                </a:solidFill>
              </a:rPr>
              <a:t>через рот</a:t>
            </a:r>
            <a:r>
              <a:rPr lang="ru-RU" sz="2000" dirty="0" smtClean="0">
                <a:solidFill>
                  <a:schemeClr val="bg1"/>
                </a:solidFill>
              </a:rPr>
              <a:t>  </a:t>
            </a:r>
            <a:r>
              <a:rPr lang="ru-RU" sz="2000" dirty="0" smtClean="0"/>
              <a:t>в организм человека,  активное их </a:t>
            </a:r>
            <a:r>
              <a:rPr lang="ru-RU" sz="2000" b="1" dirty="0" smtClean="0">
                <a:solidFill>
                  <a:srgbClr val="0000CC"/>
                </a:solidFill>
              </a:rPr>
              <a:t>размножение в желудочно-кишечном  тракте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214282" y="3214686"/>
            <a:ext cx="8715436" cy="1857388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2400" b="1" dirty="0" smtClean="0">
                <a:solidFill>
                  <a:srgbClr val="0000CC"/>
                </a:solidFill>
              </a:rPr>
              <a:t>В дальнейшем вирусы и бактерии могут попадать :</a:t>
            </a:r>
            <a:endParaRPr lang="ru-RU" b="1" dirty="0" smtClean="0">
              <a:solidFill>
                <a:srgbClr val="0000CC"/>
              </a:solidFill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chemeClr val="tx1"/>
                </a:solidFill>
              </a:rPr>
              <a:t>на руки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chemeClr val="tx1"/>
                </a:solidFill>
              </a:rPr>
              <a:t>в воду </a:t>
            </a:r>
            <a:endParaRPr lang="ru-RU" b="1" dirty="0">
              <a:solidFill>
                <a:schemeClr val="tx1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chemeClr val="tx1"/>
                </a:solidFill>
              </a:rPr>
              <a:t>в пищу</a:t>
            </a:r>
            <a:endParaRPr lang="ru-RU" b="1" dirty="0">
              <a:solidFill>
                <a:schemeClr val="tx1"/>
              </a:solidFill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chemeClr val="tx1"/>
                </a:solidFill>
              </a:rPr>
              <a:t>на различные </a:t>
            </a:r>
            <a:r>
              <a:rPr lang="ru-RU" b="1" dirty="0">
                <a:solidFill>
                  <a:schemeClr val="tx1"/>
                </a:solidFill>
              </a:rPr>
              <a:t>поверхности и предметы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1643050"/>
            <a:ext cx="2357454" cy="150019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l="5175" t="33520" r="43848" b="24731"/>
          <a:stretch>
            <a:fillRect/>
          </a:stretch>
        </p:blipFill>
        <p:spPr bwMode="auto">
          <a:xfrm>
            <a:off x="500034" y="1643050"/>
            <a:ext cx="2289775" cy="150019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 l="45571" t="29277" r="38506" b="31916"/>
          <a:stretch>
            <a:fillRect/>
          </a:stretch>
        </p:blipFill>
        <p:spPr bwMode="auto">
          <a:xfrm>
            <a:off x="6429388" y="214290"/>
            <a:ext cx="2527708" cy="23557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 cstate="print"/>
          <a:srcRect l="1660" t="26864" r="41185" b="23633"/>
          <a:stretch>
            <a:fillRect/>
          </a:stretch>
        </p:blipFill>
        <p:spPr bwMode="auto">
          <a:xfrm>
            <a:off x="6215074" y="3643314"/>
            <a:ext cx="2573633" cy="142876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5143512"/>
            <a:ext cx="2143140" cy="151734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 cstate="print"/>
          <a:srcRect t="8789" r="4784" b="7714"/>
          <a:stretch>
            <a:fillRect/>
          </a:stretch>
        </p:blipFill>
        <p:spPr bwMode="auto">
          <a:xfrm>
            <a:off x="6500826" y="5143512"/>
            <a:ext cx="2286016" cy="151383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9" cstate="print"/>
          <a:srcRect l="8691" t="12218" r="46892" b="26312"/>
          <a:stretch>
            <a:fillRect/>
          </a:stretch>
        </p:blipFill>
        <p:spPr bwMode="auto">
          <a:xfrm>
            <a:off x="428596" y="5214950"/>
            <a:ext cx="2357454" cy="142876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3" cstate="print"/>
          <a:srcRect l="8272" t="13867" r="13763" b="13867"/>
          <a:stretch>
            <a:fillRect/>
          </a:stretch>
        </p:blipFill>
        <p:spPr bwMode="auto">
          <a:xfrm>
            <a:off x="5929313" y="142875"/>
            <a:ext cx="3071812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4" cstate="print"/>
          <a:srcRect l="23097" t="13867" r="11017" b="15820"/>
          <a:stretch>
            <a:fillRect/>
          </a:stretch>
        </p:blipFill>
        <p:spPr bwMode="auto">
          <a:xfrm>
            <a:off x="250825" y="115888"/>
            <a:ext cx="3106738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715016"/>
            <a:ext cx="9001156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Поэтому даже самые привычные </a:t>
            </a:r>
          </a:p>
          <a:p>
            <a:pPr algn="ctr">
              <a:defRPr/>
            </a:pPr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вещи могут быть опасными…</a:t>
            </a:r>
          </a:p>
        </p:txBody>
      </p:sp>
      <p:pic>
        <p:nvPicPr>
          <p:cNvPr id="7173" name="Рисунок 7" descr="скачанные файлы (6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" y="3357563"/>
            <a:ext cx="285750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50" y="2286000"/>
            <a:ext cx="237648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Рисунок 9" descr="скачанные файлы (7)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50" y="1500188"/>
            <a:ext cx="3000375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4"/>
          <p:cNvPicPr>
            <a:picLocks noChangeAspect="1" noChangeArrowheads="1"/>
          </p:cNvPicPr>
          <p:nvPr/>
        </p:nvPicPr>
        <p:blipFill>
          <a:blip r:embed="rId8" cstate="print"/>
          <a:srcRect l="17056" t="19727" r="31332" b="13867"/>
          <a:stretch>
            <a:fillRect/>
          </a:stretch>
        </p:blipFill>
        <p:spPr bwMode="auto">
          <a:xfrm>
            <a:off x="3214688" y="3643313"/>
            <a:ext cx="3071812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2135758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Ответ: </a:t>
            </a:r>
            <a:r>
              <a:rPr lang="ru-RU" sz="3200" dirty="0" smtClean="0"/>
              <a:t>в</a:t>
            </a:r>
            <a:r>
              <a:rPr lang="ru-RU" sz="3200" b="1" dirty="0" smtClean="0"/>
              <a:t> </a:t>
            </a:r>
            <a:r>
              <a:rPr lang="ru-RU" sz="3200" dirty="0" smtClean="0"/>
              <a:t>любое время года (и летом, и зимой, и  </a:t>
            </a:r>
          </a:p>
          <a:p>
            <a:r>
              <a:rPr lang="ru-RU" sz="3200" dirty="0" smtClean="0"/>
              <a:t>                                                     осенью, и весной).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131840" y="3212976"/>
            <a:ext cx="5904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В теплое время года человек чаще всего может заболеть бактериальной инфекцией, т.к. бактерии любят теплую температуру окружающей среды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9832" y="4941168"/>
            <a:ext cx="5976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В холодное время года человек чаще всего может заболеть  вирусной инфекцией. Вирусы хорошо сохраняются во внешней среде при низких температурах.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00CC"/>
                </a:solidFill>
              </a:rPr>
              <a:t>Вопрос 1. В какое время года человек чаще всего может заболеть кишечной инфекцией?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5122" name="Picture 2" descr="http://s.picsfab.com/static/contents/images/c/b/b/feeb1bbd4bef911e38056eff5756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393" y="2852936"/>
            <a:ext cx="2721423" cy="1840007"/>
          </a:xfrm>
          <a:prstGeom prst="rightArrowCallout">
            <a:avLst>
              <a:gd name="adj1" fmla="val 33283"/>
              <a:gd name="adj2" fmla="val 25000"/>
              <a:gd name="adj3" fmla="val 21894"/>
              <a:gd name="adj4" fmla="val 64977"/>
            </a:avLst>
          </a:prstGeom>
          <a:noFill/>
          <a:ln w="50800">
            <a:solidFill>
              <a:srgbClr val="FFFF00"/>
            </a:solidFill>
          </a:ln>
        </p:spPr>
      </p:pic>
      <p:pic>
        <p:nvPicPr>
          <p:cNvPr id="5124" name="Picture 4" descr="http://oren1.ru/images/photos/medium/article16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192" y="4941168"/>
            <a:ext cx="2639616" cy="1781741"/>
          </a:xfrm>
          <a:prstGeom prst="rightArrowCallout">
            <a:avLst>
              <a:gd name="adj1" fmla="val 35692"/>
              <a:gd name="adj2" fmla="val 25000"/>
              <a:gd name="adj3" fmla="val 20723"/>
              <a:gd name="adj4" fmla="val 64977"/>
            </a:avLst>
          </a:prstGeom>
          <a:noFill/>
          <a:ln w="47625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5|1.3|2.5|1.2|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1479</Words>
  <Application>Microsoft Office PowerPoint</Application>
  <PresentationFormat>Экран (4:3)</PresentationFormat>
  <Paragraphs>186</Paragraphs>
  <Slides>28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Заболевания, которые могут передаваться через грязные руки:</vt:lpstr>
      <vt:lpstr>Презентация PowerPoint</vt:lpstr>
      <vt:lpstr>Презентация PowerPoint</vt:lpstr>
      <vt:lpstr>Вопрос 1. В какое время года человек чаще всего может заболеть кишечной инфекцией?</vt:lpstr>
      <vt:lpstr> Летом в условиях теплых температур окружающей среды бактерии начинают размножаться с очень большой скоростью  в геометрической прогрессии  (так называемый экспоненциальный рост) </vt:lpstr>
      <vt:lpstr>В холодное время года можно заболеть вирусной кишечной и воздушно-капельной инфекцией</vt:lpstr>
      <vt:lpstr>Вирусы не размножаются клеточным делением, поскольку не имеют клеточного строения. Вместо этого они используют ресурсы клетки-хозяина для образования множественных копий самих себя, и их сборка происходит внутри клетки.</vt:lpstr>
      <vt:lpstr>Презентация PowerPoint</vt:lpstr>
      <vt:lpstr>Презентация PowerPoint</vt:lpstr>
      <vt:lpstr>Симптомы кишечных инфекций</vt:lpstr>
      <vt:lpstr>Презентация PowerPoint</vt:lpstr>
      <vt:lpstr>Презентация PowerPoint</vt:lpstr>
      <vt:lpstr>Презентация PowerPoint</vt:lpstr>
      <vt:lpstr>Презентация PowerPoint</vt:lpstr>
      <vt:lpstr>Когда следует мыть руки?</vt:lpstr>
      <vt:lpstr>Вопрос 3. Можно ли качественно вымыть руки без мыла?</vt:lpstr>
      <vt:lpstr>Презентация PowerPoint</vt:lpstr>
      <vt:lpstr>Вопрос 4. За какое минимальное время можно качественно вымыть руки?</vt:lpstr>
      <vt:lpstr>Презентация PowerPoint</vt:lpstr>
      <vt:lpstr>Презентация PowerPoint</vt:lpstr>
      <vt:lpstr>Презентация PowerPoint</vt:lpstr>
      <vt:lpstr>Презентация PowerPoint</vt:lpstr>
      <vt:lpstr>Помните!!!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Голотик Дмитрий Михайлович</cp:lastModifiedBy>
  <cp:revision>25</cp:revision>
  <dcterms:created xsi:type="dcterms:W3CDTF">2014-11-21T11:00:06Z</dcterms:created>
  <dcterms:modified xsi:type="dcterms:W3CDTF">2020-01-08T09:37:43Z</dcterms:modified>
</cp:coreProperties>
</file>