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3" r:id="rId3"/>
    <p:sldId id="264" r:id="rId4"/>
    <p:sldId id="265" r:id="rId5"/>
    <p:sldId id="266" r:id="rId6"/>
    <p:sldId id="284" r:id="rId7"/>
    <p:sldId id="267" r:id="rId8"/>
    <p:sldId id="268" r:id="rId9"/>
    <p:sldId id="269" r:id="rId10"/>
    <p:sldId id="270" r:id="rId11"/>
    <p:sldId id="271" r:id="rId12"/>
    <p:sldId id="281" r:id="rId13"/>
    <p:sldId id="282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66CCFF"/>
    <a:srgbClr val="3399FF"/>
    <a:srgbClr val="FF6600"/>
    <a:srgbClr val="006CFF"/>
    <a:srgbClr val="97000B"/>
    <a:srgbClr val="0041B6"/>
    <a:srgbClr val="F9D600"/>
    <a:srgbClr val="3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679" autoAdjust="0"/>
  </p:normalViewPr>
  <p:slideViewPr>
    <p:cSldViewPr snapToGrid="0">
      <p:cViewPr>
        <p:scale>
          <a:sx n="62" d="100"/>
          <a:sy n="62" d="100"/>
        </p:scale>
        <p:origin x="-13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1328D-D172-4C2A-9DA3-3046ED66BF76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04EE-DBBC-4B05-B237-806BF0F4D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0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Добрый день, ребята! Наша встреча сегодня посвящена «Всемирному дню чистых рук». </a:t>
            </a:r>
          </a:p>
          <a:p>
            <a:pPr>
              <a:spcBef>
                <a:spcPct val="0"/>
              </a:spcBef>
            </a:pPr>
            <a:r>
              <a:rPr lang="ru-RU" smtClean="0"/>
              <a:t>Начиная с 2008г. во всем мире 15 октября объявлен «Всемирным днем чистых рук или днем мытья рук». Символ данного дня - вода, мыло и чистые ладошки!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 наличии источника инфекции и не соблюдении правил личной гигиены инфекция распространяется очень быстро. И тогда, к сожалению, переносятся или отменяются какие-то важные для Вас мероприятия (встреча с друзьями, совместная игра в футбол, поход в кино и т.д.)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B97A4-8790-427B-9CC8-5383F3C4B8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Вспомните. Сколько раз в течение дня Вы дотрагивались до своего лица</a:t>
            </a:r>
            <a:r>
              <a:rPr lang="en-US" b="1" smtClean="0">
                <a:solidFill>
                  <a:srgbClr val="FF0000"/>
                </a:solidFill>
              </a:rPr>
              <a:t>? </a:t>
            </a:r>
          </a:p>
          <a:p>
            <a:pPr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 Дотрагиваясь грязными руками до рта, носа, глаз можно заболеть не только кишечными инфекциями, но и воздушно-капельными инфекциями. </a:t>
            </a:r>
          </a:p>
          <a:p>
            <a:pPr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Микроорганизмы, такие, как вирус гриппа, проникают в организм через слизистые оболочки и довольно часто – как раз за счет частых прикосновений руками к лицу. 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ru-RU" b="1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ECE353-3676-47E9-9289-9C824E1EFABB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Чтобы обезопасить себя и окружающих  лиц от заражения острыми респираторными инфекциями, необходимо соблюдать «респираторный этикет».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Ребята, кто знает, что это такое</a:t>
            </a:r>
            <a:r>
              <a:rPr lang="en-US" smtClean="0"/>
              <a:t>?</a:t>
            </a:r>
          </a:p>
          <a:p>
            <a:pPr>
              <a:lnSpc>
                <a:spcPct val="90000"/>
              </a:lnSpc>
            </a:pPr>
            <a:r>
              <a:rPr lang="ru-RU" smtClean="0"/>
              <a:t>Когда человек чихает или кашляет с капельками слюны вирус разлетается на расстояние до 1,5 метров. На короткий период вокруг заболевшего образуется «зараженная зона». </a:t>
            </a:r>
          </a:p>
          <a:p>
            <a:pPr>
              <a:lnSpc>
                <a:spcPct val="90000"/>
              </a:lnSpc>
            </a:pPr>
            <a:r>
              <a:rPr lang="ru-RU" smtClean="0"/>
              <a:t>Респираторный этикет» - это правила поведения в общественных местах, которые нужны для того, чтобы обезопасить себя и окружающих  лиц от заражения острыми респираторными инфекциями</a:t>
            </a:r>
          </a:p>
          <a:p>
            <a:pPr>
              <a:lnSpc>
                <a:spcPct val="90000"/>
              </a:lnSpc>
            </a:pPr>
            <a:r>
              <a:rPr lang="ru-RU" smtClean="0"/>
              <a:t>Вот эти правила:</a:t>
            </a:r>
          </a:p>
          <a:p>
            <a:pPr>
              <a:lnSpc>
                <a:spcPct val="90000"/>
              </a:lnSpc>
            </a:pPr>
            <a:r>
              <a:rPr lang="ru-RU" smtClean="0"/>
              <a:t>- при кашле и чихании необходимо использовать носовой платок, предпочтительнее применять одноразовые бумажные платки, которые выбрасывают сразу после использования; </a:t>
            </a:r>
          </a:p>
          <a:p>
            <a:pPr>
              <a:lnSpc>
                <a:spcPct val="90000"/>
              </a:lnSpc>
            </a:pPr>
            <a:r>
              <a:rPr lang="ru-RU" smtClean="0"/>
              <a:t>- при отсутствии носового платка, простуженные лица должны чихать и кашлять в сгиб локтя, а не в ладони, т.к. традиционное прикрывание рта ладонью приводит к распространению инфекции через руки и предметы обихода;</a:t>
            </a:r>
          </a:p>
          <a:p>
            <a:pPr>
              <a:lnSpc>
                <a:spcPct val="90000"/>
              </a:lnSpc>
            </a:pPr>
            <a:r>
              <a:rPr lang="ru-RU" smtClean="0"/>
              <a:t>- важно тщательно мыть руки с мылом и  стараться не прикасаться руками к губам, носу и глазам</a:t>
            </a:r>
            <a:r>
              <a:rPr lang="ru-RU" i="1" smtClean="0"/>
              <a:t>;</a:t>
            </a: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- по-возможности, избегать в закрытых помещениях кашляющих и чихающих людей и держаться от них на расстоянии. </a:t>
            </a: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CB3795-AD5D-4D3B-95F1-DB104663B1B3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02DC0C-07A4-4B81-B168-E56B79607AC9}" type="slidenum">
              <a:rPr lang="ru-RU" altLang="ru-RU" sz="1200">
                <a:latin typeface="Calibri" pitchFamily="34" charset="0"/>
                <a:ea typeface="SimSun" pitchFamily="2" charset="-122"/>
                <a:cs typeface="Lucida Sans Unicode" pitchFamily="34" charset="0"/>
              </a:rPr>
              <a:pPr algn="r"/>
              <a:t>14</a:t>
            </a:fld>
            <a:endParaRPr lang="ru-RU" altLang="ru-RU" sz="1200">
              <a:latin typeface="Calibri" pitchFamily="34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F88315-D505-4DB1-9F05-F860C1B6A2F7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913"/>
            <a:ext cx="5029635" cy="411436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Arial" charset="0"/>
                <a:cs typeface="Arial" charset="0"/>
              </a:rPr>
              <a:t>Чтобы быть здоровым, нужно соблюдать простые правила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Вирус в 52 раза меньше кишечной бактерии. 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развития болезни  достаточно  попадания в организм  от 10 вирусных частиц.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болезни  наступает при попадании тысяч,  миллионов  и  даже миллиардов бактерий. Однако достаточно 1-3 часов, чтобы из 1 бактерии выросла огромная миллионно- миллиардная популяция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23643-39B6-47FD-B2D0-6FB353BBC51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!Мыть руки нужно…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6F61C-A692-41E8-86E6-C8166BA654D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Вопрос на засыпку!</a:t>
            </a:r>
          </a:p>
          <a:p>
            <a:r>
              <a:rPr lang="ru-RU" smtClean="0"/>
              <a:t>Мыть руки водой без мыла не эффективно: ополаскивание водой очистит руки визуально, но бактерии сохранятся. Кроме того, так Вы только создадите хорошие условия для размножения бактерий.</a:t>
            </a:r>
          </a:p>
          <a:p>
            <a:r>
              <a:rPr lang="ru-RU" smtClean="0"/>
              <a:t>Если руки с мылом мыть не стараться?..</a:t>
            </a:r>
          </a:p>
          <a:p>
            <a:r>
              <a:rPr lang="ru-RU" smtClean="0"/>
              <a:t>На руках может грязь остаться!</a:t>
            </a:r>
          </a:p>
          <a:p>
            <a:r>
              <a:rPr lang="ru-RU" smtClean="0"/>
              <a:t> Попадут микробы в рот!</a:t>
            </a:r>
          </a:p>
          <a:p>
            <a:r>
              <a:rPr lang="ru-RU" smtClean="0"/>
              <a:t>Может заболеть живот! </a:t>
            </a:r>
          </a:p>
          <a:p>
            <a:r>
              <a:rPr lang="ru-RU" smtClean="0"/>
              <a:t>Так что, дети, постарайтесь,</a:t>
            </a:r>
          </a:p>
          <a:p>
            <a:r>
              <a:rPr lang="ru-RU" smtClean="0"/>
              <a:t>Чаще с мылом умывайтесь!</a:t>
            </a:r>
          </a:p>
          <a:p>
            <a:r>
              <a:rPr lang="ru-RU" smtClean="0"/>
              <a:t>Надо теплою водой</a:t>
            </a:r>
          </a:p>
          <a:p>
            <a:r>
              <a:rPr lang="ru-RU" smtClean="0"/>
              <a:t>Руки мыть перед едой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6F78A-1179-4788-A93D-769606CD9F1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Ребята, как вы думаете, за какое время можно хорошо вымыть руки</a:t>
            </a:r>
            <a:r>
              <a:rPr lang="en-US" smtClean="0"/>
              <a:t>?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E69B2-B801-4858-9E8D-CC0DBDF2C3B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 теперь самое важное! Мы будем учиться правильно мыть руки! Обязательно с мылом! Вспениваем мыло.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6C239-4D05-417D-8C94-325C2911BFC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Начинаем с наиболее отдалённых участков – с тыльной стороны. Перекрещиваем пальчики, чтобы вымыть наиболее загрязнённые межпальцевые промежутки. Моем отдельно большой палец. Не забываем про ногти.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163C03-F880-435D-96ED-56977DECF36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этой связи е</a:t>
            </a:r>
            <a:r>
              <a:rPr lang="ru-RU" smtClean="0">
                <a:solidFill>
                  <a:srgbClr val="FF0000"/>
                </a:solidFill>
              </a:rPr>
              <a:t>жегодно в октябре в различных странах проводятся мероприятия и акции, посвящённые гигиене рук, правильному их мытью, важности поддержания чистоты  рук.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B4A8B9-1EB0-484A-80E6-9BAEEBAA4C0B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Смываем мыло. И высушиваем руки!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1FEAE-CC2E-4FCF-BA67-75D55955E26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Кто-нибудь сможет повторить?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24C77-ED48-4AD9-9FE8-F3D0A1ADEED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010FF6-770F-4E7C-8DB8-539036CF751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Чем опасны грязные руки? Кроме загрязнения, которое мы видим глазами на руках могут находиться и невидимые без специальных устройств микроорганизмы - на 1 квадратном сантиметре живет около 1500 бактерий и вирусов. </a:t>
            </a:r>
          </a:p>
          <a:p>
            <a:endParaRPr lang="ru-RU" sz="1000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0E25B3-80C4-4316-A0DA-FE9C723E643C}" type="slidenum">
              <a:rPr lang="ru-RU" altLang="ru-RU" sz="1200">
                <a:latin typeface="Calibri" pitchFamily="34" charset="0"/>
                <a:ea typeface="SimSun" pitchFamily="2" charset="-122"/>
                <a:cs typeface="Lucida Sans Unicode" pitchFamily="34" charset="0"/>
              </a:rPr>
              <a:pPr algn="r"/>
              <a:t>4</a:t>
            </a:fld>
            <a:endParaRPr lang="ru-RU" altLang="ru-RU" sz="1200">
              <a:latin typeface="Calibri" pitchFamily="34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37" y="4343913"/>
            <a:ext cx="5478564" cy="41070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Под часами или браслетом на руке прячутся миллионы бактерий, а под кольцами может быть больше бактерий, чем жителей во всей Европе.</a:t>
            </a: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Существуют заболевания, которых запросто можно избежать, если всего-навсего помыть руки: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mtClean="0"/>
              <a:t>Кишечные инфекции (их ещё называют «болезни грязных рук»),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mtClean="0"/>
              <a:t>- вирусные респираторные инфекции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mtClean="0"/>
              <a:t>- паразитарные (глисты)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mtClean="0"/>
              <a:t>-заразные кожные (чесотка)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теперь серьёзно о симптомах кишечных инфекций…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0B4D-358C-4491-99CA-44E54C448C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Вирусы и бактерии могут попадать  на руки, на различные поверхности и предметы, в воду и пищу. </a:t>
            </a:r>
          </a:p>
          <a:p>
            <a:pPr algn="just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Поэтому даже самые привычные вещи могут быть опасными…</a:t>
            </a:r>
            <a:r>
              <a:rPr lang="ru-RU" dirty="0" smtClean="0"/>
              <a:t>Возможно, Вы об этом никогда не задумывались, но одними из самых загрязнённых предметов являются мобильные телефоны, клавиатура и компьютерная мышка, деньги, дверные ручки, поручни, пульты от телевизора, выключатели света. </a:t>
            </a:r>
            <a:r>
              <a:rPr lang="ru-RU" b="1" dirty="0" smtClean="0">
                <a:solidFill>
                  <a:srgbClr val="FF0000"/>
                </a:solidFill>
              </a:rPr>
              <a:t>Мы постоянно руками дотрагиваемся до различных предметов (телефон, деньги, клавиатура), гладим своих маленьких любимцев.  Берем  руками также и продукты питания. 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всех кишечных инфекций характерно  попадание возбудителей (бактерий или вирусов) через рот  в организм человека.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F1CF3-128D-4218-9065-25E62E69BCD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98EFB-3CE8-471F-8EFF-E97E6C843FF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Летом в условиях теплых температур окружающей среды бактерии начинают размножаться с очень большой скоростью: из одной бактерии через 1 минуту появляется 2, затем 4, 8 и так далее</a:t>
            </a:r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FE0189-A421-4016-A008-3A297E0C9245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10025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hyperlink" Target="http://smiles.33b.ru/smile.118597.html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95288" y="476250"/>
            <a:ext cx="4752975" cy="4897438"/>
            <a:chOff x="247576" y="1028484"/>
            <a:chExt cx="4592788" cy="4860818"/>
          </a:xfrm>
        </p:grpSpPr>
        <p:pic>
          <p:nvPicPr>
            <p:cNvPr id="20484" name="Picture 4" descr="http://1.bp.blogspot.com/-UcUXgXcjaGA/VD-OpiM6SPI/AAAAAAAABnE/FYB21f6xPdY/s1600/ruk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10295">
              <a:off x="1793479" y="2954736"/>
              <a:ext cx="2934566" cy="2934566"/>
            </a:xfrm>
            <a:prstGeom prst="roundRect">
              <a:avLst/>
            </a:prstGeom>
            <a:noFill/>
          </p:spPr>
        </p:pic>
        <p:pic>
          <p:nvPicPr>
            <p:cNvPr id="20482" name="Picture 2" descr="http://www.calend.ru/img/content_images/i4/4451_o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303088" flipH="1">
              <a:off x="247576" y="1028484"/>
              <a:ext cx="4592788" cy="2220926"/>
            </a:xfrm>
            <a:prstGeom prst="roundRect">
              <a:avLst/>
            </a:prstGeom>
            <a:noFill/>
          </p:spPr>
        </p:pic>
      </p:grpSp>
      <p:sp>
        <p:nvSpPr>
          <p:cNvPr id="9" name="Овал 8"/>
          <p:cNvSpPr/>
          <p:nvPr/>
        </p:nvSpPr>
        <p:spPr>
          <a:xfrm rot="535798">
            <a:off x="5421158" y="600039"/>
            <a:ext cx="2946907" cy="18733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FF"/>
                </a:solidFill>
                <a:latin typeface="Calibri" pitchFamily="34" charset="0"/>
              </a:rPr>
              <a:t>15 октября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2924944"/>
            <a:ext cx="3312368" cy="864096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6600"/>
                </a:solidFill>
                <a:latin typeface="Calibri" pitchFamily="34" charset="0"/>
              </a:rPr>
              <a:t>ВСЕМИРНЫЙ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4437112"/>
            <a:ext cx="3312368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ДЕНЬ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7744" y="5661248"/>
            <a:ext cx="3312368" cy="86409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ЧИСТЫХ РУК</a:t>
            </a:r>
          </a:p>
        </p:txBody>
      </p:sp>
      <p:pic>
        <p:nvPicPr>
          <p:cNvPr id="2063" name="Picture 19" descr="63448242_Vonyuchk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5381625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1930400"/>
          </a:xfrm>
        </p:spPr>
        <p:txBody>
          <a:bodyPr/>
          <a:lstStyle/>
          <a:p>
            <a:r>
              <a:rPr lang="ru-RU" sz="4000" smtClean="0">
                <a:solidFill>
                  <a:srgbClr val="0000CC"/>
                </a:solidFill>
              </a:rPr>
              <a:t>В холодное время года можно заболеть вирусной кишечной и воздушно-капельной инфекцией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2786063" y="2428875"/>
            <a:ext cx="6357937" cy="3500438"/>
          </a:xfrm>
          <a:prstGeom prst="wedgeEllipseCallout">
            <a:avLst/>
          </a:prstGeom>
          <a:solidFill>
            <a:srgbClr val="67D2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ротавирусы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норовирусы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 </a:t>
            </a: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астровирусы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</a:t>
            </a:r>
          </a:p>
          <a:p>
            <a:pPr algn="ctr">
              <a:defRPr/>
            </a:pPr>
            <a:r>
              <a:rPr lang="ru-RU" sz="3200" b="1" dirty="0" err="1">
                <a:solidFill>
                  <a:srgbClr val="800000"/>
                </a:solidFill>
                <a:latin typeface="Calibri" pitchFamily="34" charset="0"/>
              </a:rPr>
              <a:t>энтеровирусы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, аденовирусы,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а также вирус гриппа</a:t>
            </a:r>
            <a:endParaRPr lang="ru-RU" sz="3200" dirty="0">
              <a:solidFill>
                <a:srgbClr val="8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 l="21875" t="40112" r="60547" b="30225"/>
          <a:stretch>
            <a:fillRect/>
          </a:stretch>
        </p:blipFill>
        <p:spPr bwMode="auto">
          <a:xfrm>
            <a:off x="214313" y="2714625"/>
            <a:ext cx="2392362" cy="322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712" y="0"/>
            <a:ext cx="8117391" cy="7667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00CC"/>
                </a:solidFill>
              </a:rPr>
              <a:t>Как же происходит распространение инфекции?</a:t>
            </a:r>
            <a:r>
              <a:rPr lang="ru-RU" sz="3200" dirty="0" smtClean="0">
                <a:solidFill>
                  <a:srgbClr val="262673"/>
                </a:solidFill>
              </a:rPr>
              <a:t> </a:t>
            </a:r>
          </a:p>
        </p:txBody>
      </p:sp>
      <p:pic>
        <p:nvPicPr>
          <p:cNvPr id="11267" name="Picture 38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7163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6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1969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716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8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0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56610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6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11255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0133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734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1577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292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3141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Line 64"/>
          <p:cNvSpPr>
            <a:spLocks noChangeShapeType="1"/>
          </p:cNvSpPr>
          <p:nvPr/>
        </p:nvSpPr>
        <p:spPr bwMode="auto">
          <a:xfrm>
            <a:off x="3779838" y="4149725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75"/>
          <p:cNvSpPr>
            <a:spLocks noChangeShapeType="1"/>
          </p:cNvSpPr>
          <p:nvPr/>
        </p:nvSpPr>
        <p:spPr bwMode="auto">
          <a:xfrm>
            <a:off x="3348038" y="41497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285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429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Line 89"/>
          <p:cNvSpPr>
            <a:spLocks noChangeShapeType="1"/>
          </p:cNvSpPr>
          <p:nvPr/>
        </p:nvSpPr>
        <p:spPr bwMode="auto">
          <a:xfrm flipH="1">
            <a:off x="6659563" y="4076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75"/>
          <p:cNvSpPr>
            <a:spLocks noChangeShapeType="1"/>
          </p:cNvSpPr>
          <p:nvPr/>
        </p:nvSpPr>
        <p:spPr bwMode="auto">
          <a:xfrm>
            <a:off x="7092950" y="4005263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64"/>
          <p:cNvSpPr>
            <a:spLocks noChangeShapeType="1"/>
          </p:cNvSpPr>
          <p:nvPr/>
        </p:nvSpPr>
        <p:spPr bwMode="auto">
          <a:xfrm>
            <a:off x="7667625" y="4076700"/>
            <a:ext cx="214313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290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61658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5143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0721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429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55721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50720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60007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50006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643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Скругленный прямоугольник 107"/>
          <p:cNvSpPr/>
          <p:nvPr/>
        </p:nvSpPr>
        <p:spPr>
          <a:xfrm>
            <a:off x="5580063" y="2133600"/>
            <a:ext cx="3421062" cy="86518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Соблюдает правила личной гигиены</a:t>
            </a:r>
          </a:p>
        </p:txBody>
      </p:sp>
      <p:sp>
        <p:nvSpPr>
          <p:cNvPr id="11301" name="AutoShape 59"/>
          <p:cNvSpPr>
            <a:spLocks noChangeArrowheads="1"/>
          </p:cNvSpPr>
          <p:nvPr/>
        </p:nvSpPr>
        <p:spPr bwMode="auto">
          <a:xfrm>
            <a:off x="0" y="765175"/>
            <a:ext cx="3000375" cy="1584325"/>
          </a:xfrm>
          <a:prstGeom prst="rightArrow">
            <a:avLst>
              <a:gd name="adj1" fmla="val 50000"/>
              <a:gd name="adj2" fmla="val 43741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 </a:t>
            </a:r>
            <a:r>
              <a:rPr lang="ru-RU" b="1">
                <a:solidFill>
                  <a:srgbClr val="0000CC"/>
                </a:solidFill>
              </a:rPr>
              <a:t>Человек </a:t>
            </a:r>
          </a:p>
          <a:p>
            <a:pPr algn="ctr"/>
            <a:r>
              <a:rPr lang="ru-RU" b="1">
                <a:solidFill>
                  <a:srgbClr val="0000CC"/>
                </a:solidFill>
              </a:rPr>
              <a:t>с кишечной инфекцией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547813" y="2133600"/>
            <a:ext cx="3786187" cy="8651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Не соблюдает правила личной гигиены</a:t>
            </a:r>
            <a:endParaRPr lang="ru-RU" sz="16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03" name="AutoShape 61"/>
          <p:cNvSpPr>
            <a:spLocks noChangeArrowheads="1"/>
          </p:cNvSpPr>
          <p:nvPr/>
        </p:nvSpPr>
        <p:spPr bwMode="auto">
          <a:xfrm>
            <a:off x="0" y="3068638"/>
            <a:ext cx="2843213" cy="1374775"/>
          </a:xfrm>
          <a:prstGeom prst="rightArrow">
            <a:avLst>
              <a:gd name="adj1" fmla="val 50000"/>
              <a:gd name="adj2" fmla="val 43737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CC"/>
                </a:solidFill>
              </a:rPr>
              <a:t>Семья</a:t>
            </a:r>
          </a:p>
        </p:txBody>
      </p:sp>
      <p:pic>
        <p:nvPicPr>
          <p:cNvPr id="11304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2845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36449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2131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60213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55895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51577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805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974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84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52292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6529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45815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8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508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9" name="Picture 73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55165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0" name="AutoShape 87"/>
          <p:cNvSpPr>
            <a:spLocks noChangeArrowheads="1"/>
          </p:cNvSpPr>
          <p:nvPr/>
        </p:nvSpPr>
        <p:spPr bwMode="auto">
          <a:xfrm>
            <a:off x="0" y="4652963"/>
            <a:ext cx="2771775" cy="1722437"/>
          </a:xfrm>
          <a:prstGeom prst="rightArrow">
            <a:avLst>
              <a:gd name="adj1" fmla="val 50000"/>
              <a:gd name="adj2" fmla="val 36990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CC"/>
                </a:solidFill>
              </a:rPr>
              <a:t>Класс, школа</a:t>
            </a:r>
          </a:p>
        </p:txBody>
      </p:sp>
      <p:pic>
        <p:nvPicPr>
          <p:cNvPr id="11321" name="Picture 83" descr="a19dcd9463b98457772e5eeea1b7d86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50847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2" name="Picture 92" descr="7f4e039d2723aeec23c828b6196ce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35734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549275"/>
            <a:ext cx="8229600" cy="226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Дотрагиваясь грязными руками до рта, носа, глаз можно заболеть не только кишечными инфекциями, но и воздушно-капельными инфекциями, например гриппом!</a:t>
            </a:r>
          </a:p>
        </p:txBody>
      </p:sp>
      <p:pic>
        <p:nvPicPr>
          <p:cNvPr id="21507" name="Picture 2" descr="http://you-journal.ru/wp-content/uploads/2015/06/62_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39687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s://encrypted-tbn2.gstatic.com/images?q=tbn:ANd9GcQ8YlDFreVELa1DnbhPY8iN0TZ-WluZWePB1wP39tCkgVztT9LK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00438"/>
            <a:ext cx="40814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WordArt 5"/>
          <p:cNvSpPr>
            <a:spLocks noChangeAspect="1" noChangeArrowheads="1" noChangeShapeType="1" noTextEdit="1"/>
          </p:cNvSpPr>
          <p:nvPr/>
        </p:nvSpPr>
        <p:spPr bwMode="auto">
          <a:xfrm>
            <a:off x="323850" y="0"/>
            <a:ext cx="7553325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РЕСПИРАТОРНЫЙ ЭТИКЕТ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132138" y="1052513"/>
            <a:ext cx="57610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800000"/>
                </a:solidFill>
              </a:rPr>
              <a:t>при кашле и чихании нужно использовать носовой платок (лучше - одноразовые бумажные платки, которые выбрасывают сразу после использования)</a:t>
            </a:r>
          </a:p>
        </p:txBody>
      </p:sp>
      <p:pic>
        <p:nvPicPr>
          <p:cNvPr id="64522" name="Picture 10" descr="a210207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245427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23850" y="3141663"/>
            <a:ext cx="62277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800000"/>
                </a:solidFill>
              </a:rPr>
              <a:t>при отсутствии носового платка, чихать и кашлять нужно в сгиб локтя, а не в ладони, так как прикрывание рта ладонью приводит к распространению инфекции через руки и предметы обихода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5661025"/>
            <a:ext cx="91455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rgbClr val="800000"/>
                </a:solidFill>
              </a:rPr>
              <a:t>важно тщательно мыть руки с мылом и  стараться не прикасаться руками к губам, носу и глазам</a:t>
            </a:r>
            <a:endParaRPr lang="ru-RU" sz="2500" b="1" i="1">
              <a:solidFill>
                <a:srgbClr val="800000"/>
              </a:solidFill>
            </a:endParaRPr>
          </a:p>
          <a:p>
            <a:endParaRPr lang="ru-RU" sz="2500" b="1">
              <a:solidFill>
                <a:srgbClr val="800000"/>
              </a:solidFill>
            </a:endParaRPr>
          </a:p>
        </p:txBody>
      </p:sp>
      <p:pic>
        <p:nvPicPr>
          <p:cNvPr id="64526" name="Picture 14" descr="Woman_sneezing_into_arm_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375" y="3141663"/>
            <a:ext cx="27892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4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20" grpId="0"/>
      <p:bldP spid="64523" grpId="0"/>
      <p:bldP spid="645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2357438"/>
            <a:ext cx="360997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756285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 charset="0"/>
                <a:cs typeface="SimSun" charset="0"/>
              </a:rPr>
              <a:t>Правило №1   ГИГИЕНА РУК</a:t>
            </a:r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SimSun" charset="0"/>
                <a:cs typeface="SimSun" charset="0"/>
              </a:rPr>
              <a:t>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8" y="2133600"/>
            <a:ext cx="4784725" cy="343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 rot="10800000" flipV="1">
            <a:off x="179388" y="877888"/>
            <a:ext cx="5184775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Если бы микроорганизмы были таких размеров – это выглядело бы так!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929188" y="928688"/>
            <a:ext cx="446405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соблюдение мероприятий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гигиене рук было бы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979613" y="1557338"/>
            <a:ext cx="1439862" cy="503237"/>
          </a:xfrm>
          <a:prstGeom prst="downArrow">
            <a:avLst/>
          </a:prstGeom>
          <a:solidFill>
            <a:srgbClr val="33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72250" y="1785938"/>
            <a:ext cx="1441450" cy="503237"/>
          </a:xfrm>
          <a:prstGeom prst="downArrow">
            <a:avLst/>
          </a:prstGeom>
          <a:solidFill>
            <a:srgbClr val="33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2875" y="5643563"/>
            <a:ext cx="5759450" cy="95726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FFFFFF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Но к сожалению, это не так!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Тогда в чём же проблема?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929313" y="5299075"/>
            <a:ext cx="3071812" cy="14160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Например, размеры  вирусных частиц — измеряются в нанометрах, т.е. </a:t>
            </a:r>
            <a:r>
              <a:rPr lang="ru-RU" sz="3200" b="1" dirty="0">
                <a:solidFill>
                  <a:srgbClr val="800000"/>
                </a:solidFill>
              </a:rPr>
              <a:t>10</a:t>
            </a:r>
            <a:r>
              <a:rPr lang="ru-RU" sz="3200" b="1" baseline="30000" dirty="0">
                <a:solidFill>
                  <a:srgbClr val="800000"/>
                </a:solidFill>
              </a:rPr>
              <a:t>-9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4266" t="12515" r="3568" b="14661"/>
          <a:stretch>
            <a:fillRect/>
          </a:stretch>
        </p:blipFill>
        <p:spPr bwMode="auto">
          <a:xfrm>
            <a:off x="806133" y="199390"/>
            <a:ext cx="77755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7763" y="14843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Кишечная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бактерия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429000"/>
            <a:ext cx="14398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Кишечный вирус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111250" y="1706880"/>
            <a:ext cx="1946910" cy="1452880"/>
          </a:xfrm>
          <a:prstGeom prst="downArrowCallout">
            <a:avLst>
              <a:gd name="adj1" fmla="val 7310"/>
              <a:gd name="adj2" fmla="val 13628"/>
              <a:gd name="adj3" fmla="val 15523"/>
              <a:gd name="adj4" fmla="val 6497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 52 раза меньше, чем бактерия!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5084763"/>
            <a:ext cx="3024187" cy="1477962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Для развития болезни  достаточно  попадания в организм от 10 вирусных частиц</a:t>
            </a: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375" y="4797425"/>
            <a:ext cx="5040313" cy="1754326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 болезни наступает при попадании тысяч,  миллионов  и  даже миллиардов бактерий. Однако достаточно 1-3 часов, чтобы из 1 бактерии выросла огромная миллионно- миллиардная популяция</a:t>
            </a:r>
          </a:p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193878" y="0"/>
            <a:ext cx="7286625" cy="857250"/>
          </a:xfrm>
        </p:spPr>
        <p:txBody>
          <a:bodyPr/>
          <a:lstStyle/>
          <a:p>
            <a:pPr defTabSz="912813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Когда следует мыть руки?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857500" y="785813"/>
            <a:ext cx="3857625" cy="56261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прихода с улицы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перед едой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кашля или чихания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посещения туалета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общения с животными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игр и занятия спортом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после поездки в транспорте,  визита в магазин и обращения с деньгами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857250"/>
            <a:ext cx="23574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786063"/>
            <a:ext cx="2346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830263"/>
            <a:ext cx="18573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786313"/>
            <a:ext cx="21431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2649538"/>
            <a:ext cx="18827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4714875"/>
            <a:ext cx="24272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</a:rPr>
              <a:t>Вопрос. Можно ли качественно вымыть руки без мыла?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4438" y="2420938"/>
            <a:ext cx="6130925" cy="3629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dirty="0" smtClean="0">
                <a:solidFill>
                  <a:srgbClr val="0000FF"/>
                </a:solidFill>
              </a:rPr>
              <a:t>НЕТ </a:t>
            </a:r>
          </a:p>
          <a:p>
            <a:pPr>
              <a:buFontTx/>
              <a:buNone/>
              <a:defRPr/>
            </a:pPr>
            <a:endParaRPr lang="ru-RU" sz="54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5400" dirty="0" smtClean="0">
                <a:solidFill>
                  <a:srgbClr val="0000FF"/>
                </a:solidFill>
              </a:rPr>
              <a:t>ДА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7" name="Фигура, имеющая форму буквы L 6"/>
          <p:cNvSpPr/>
          <p:nvPr/>
        </p:nvSpPr>
        <p:spPr>
          <a:xfrm rot="18968824">
            <a:off x="1447800" y="2362200"/>
            <a:ext cx="800100" cy="863600"/>
          </a:xfrm>
          <a:prstGeom prst="corner">
            <a:avLst>
              <a:gd name="adj1" fmla="val 47550"/>
              <a:gd name="adj2" fmla="val 448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3870" t="40811" r="47664" b="33898"/>
          <a:stretch>
            <a:fillRect/>
          </a:stretch>
        </p:blipFill>
        <p:spPr bwMode="auto">
          <a:xfrm>
            <a:off x="6037654" y="4607888"/>
            <a:ext cx="2733512" cy="1857387"/>
          </a:xfrm>
          <a:prstGeom prst="round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7859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</a:rPr>
              <a:t>Вопрос. За какое минимальное время можно хорошо вымыть руки?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975" y="2636838"/>
            <a:ext cx="6346825" cy="37449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А. 10 секунд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Б.  20 секунд</a:t>
            </a:r>
          </a:p>
          <a:p>
            <a:pPr>
              <a:buFontTx/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В. 1 – 2 минуты</a:t>
            </a: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8968824">
            <a:off x="1303338" y="3632200"/>
            <a:ext cx="801687" cy="863600"/>
          </a:xfrm>
          <a:prstGeom prst="corner">
            <a:avLst>
              <a:gd name="adj1" fmla="val 47550"/>
              <a:gd name="adj2" fmla="val 448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13525" r="65833" b="67538"/>
          <a:stretch>
            <a:fillRect/>
          </a:stretch>
        </p:blipFill>
        <p:spPr bwMode="auto">
          <a:xfrm>
            <a:off x="705316" y="1724310"/>
            <a:ext cx="3654812" cy="249618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702315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7412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901" t="13525" r="35893" b="67899"/>
          <a:stretch>
            <a:fillRect/>
          </a:stretch>
        </p:blipFill>
        <p:spPr bwMode="auto">
          <a:xfrm>
            <a:off x="5096805" y="1678955"/>
            <a:ext cx="3702050" cy="25320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413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781" t="13525" r="2982" b="68036"/>
          <a:stretch>
            <a:fillRect/>
          </a:stretch>
        </p:blipFill>
        <p:spPr bwMode="auto">
          <a:xfrm>
            <a:off x="2964870" y="4360823"/>
            <a:ext cx="3527425" cy="234105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414" name="Picture 24" descr="white_cell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395288" y="115888"/>
            <a:ext cx="8462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99"/>
                </a:solidFill>
              </a:rPr>
              <a:t>15 октября отмечается необычный праздник – Всемирный день чистых рук. </a:t>
            </a:r>
          </a:p>
          <a:p>
            <a:pPr algn="ctr"/>
            <a:endParaRPr lang="ru-RU" sz="2000" b="1" i="1"/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Ежегодно в различных странах мира  в это время проводятся мероприятия, посвящённые гигиене рук, правильному их мытью, важности поддержания чистоты  рук.</a:t>
            </a:r>
          </a:p>
          <a:p>
            <a:pPr algn="ctr"/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 cstate="print"/>
          <a:srcRect l="1660" t="22534" r="54395" b="28027"/>
          <a:stretch>
            <a:fillRect/>
          </a:stretch>
        </p:blipFill>
        <p:spPr bwMode="auto">
          <a:xfrm>
            <a:off x="214313" y="4214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0" y="2428875"/>
            <a:ext cx="8786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99"/>
                </a:solidFill>
              </a:rPr>
              <a:t>Неужели проблема настолько серьёзная?</a:t>
            </a:r>
          </a:p>
          <a:p>
            <a:pPr algn="ctr"/>
            <a:r>
              <a:rPr lang="ru-RU" sz="2000" b="1" i="1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000" b="1" i="1">
                <a:solidFill>
                  <a:srgbClr val="000099"/>
                </a:solidFill>
              </a:rPr>
              <a:t>Для чего нужно мыть руки и как?</a:t>
            </a:r>
          </a:p>
          <a:p>
            <a:pPr algn="ctr"/>
            <a:endParaRPr lang="ru-RU" sz="2000" b="1" i="1">
              <a:solidFill>
                <a:srgbClr val="000099"/>
              </a:solidFill>
            </a:endParaRPr>
          </a:p>
          <a:p>
            <a:pPr algn="ctr"/>
            <a:r>
              <a:rPr lang="ru-RU" sz="2000" b="1" i="1">
                <a:solidFill>
                  <a:srgbClr val="000099"/>
                </a:solidFill>
              </a:rPr>
              <a:t>Давайте будем разбираться </a:t>
            </a:r>
            <a:endParaRPr lang="ru-RU" sz="2000">
              <a:solidFill>
                <a:srgbClr val="000099"/>
              </a:solidFill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 l="20996" t="39014" r="57910" b="40112"/>
          <a:stretch>
            <a:fillRect/>
          </a:stretch>
        </p:blipFill>
        <p:spPr bwMode="auto">
          <a:xfrm>
            <a:off x="3357563" y="4214813"/>
            <a:ext cx="2643187" cy="187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 cstate="print"/>
          <a:srcRect l="20270" t="39204" r="58063" b="40160"/>
          <a:stretch>
            <a:fillRect/>
          </a:stretch>
        </p:blipFill>
        <p:spPr bwMode="auto">
          <a:xfrm>
            <a:off x="6215063" y="4357688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085" t="32584" r="65598" b="49088"/>
          <a:stretch>
            <a:fillRect/>
          </a:stretch>
        </p:blipFill>
        <p:spPr bwMode="auto">
          <a:xfrm>
            <a:off x="571500" y="1285875"/>
            <a:ext cx="3640138" cy="2625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4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8436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740" t="32590" r="36075" b="48602"/>
          <a:stretch>
            <a:fillRect/>
          </a:stretch>
        </p:blipFill>
        <p:spPr bwMode="auto">
          <a:xfrm>
            <a:off x="4714875" y="1285875"/>
            <a:ext cx="3643313" cy="25701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437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789" t="33174" b="49152"/>
          <a:stretch>
            <a:fillRect/>
          </a:stretch>
        </p:blipFill>
        <p:spPr bwMode="auto">
          <a:xfrm>
            <a:off x="524107" y="4214813"/>
            <a:ext cx="3619268" cy="234156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438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51398" r="65833" b="26961"/>
          <a:stretch>
            <a:fillRect/>
          </a:stretch>
        </p:blipFill>
        <p:spPr bwMode="auto">
          <a:xfrm>
            <a:off x="4750420" y="4214813"/>
            <a:ext cx="3634755" cy="236440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34750" t="51398" r="35834" b="26961"/>
          <a:stretch>
            <a:fillRect/>
          </a:stretch>
        </p:blipFill>
        <p:spPr bwMode="auto">
          <a:xfrm>
            <a:off x="323850" y="1052513"/>
            <a:ext cx="3716338" cy="27590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4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Моем руки правильно! </a:t>
            </a:r>
          </a:p>
        </p:txBody>
      </p:sp>
      <p:pic>
        <p:nvPicPr>
          <p:cNvPr id="19460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850" t="51398" b="27115"/>
          <a:stretch>
            <a:fillRect/>
          </a:stretch>
        </p:blipFill>
        <p:spPr bwMode="auto">
          <a:xfrm>
            <a:off x="4857750" y="1071563"/>
            <a:ext cx="3641725" cy="27416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9461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t="73894" r="65833" b="6763"/>
          <a:stretch>
            <a:fillRect/>
          </a:stretch>
        </p:blipFill>
        <p:spPr bwMode="auto">
          <a:xfrm>
            <a:off x="2843213" y="4149725"/>
            <a:ext cx="3586162" cy="25003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ОМА\Downloads\_orig_2142.jpg"/>
          <p:cNvPicPr>
            <a:picLocks noChangeAspect="1" noChangeArrowheads="1"/>
          </p:cNvPicPr>
          <p:nvPr/>
        </p:nvPicPr>
        <p:blipFill>
          <a:blip r:embed="rId3" cstate="print"/>
          <a:srcRect l="64167" t="73952" b="10506"/>
          <a:stretch>
            <a:fillRect/>
          </a:stretch>
        </p:blipFill>
        <p:spPr bwMode="auto">
          <a:xfrm>
            <a:off x="1043608" y="404664"/>
            <a:ext cx="6736135" cy="3600400"/>
          </a:xfrm>
          <a:prstGeom prst="hexagon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149080"/>
            <a:ext cx="778674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 секунд – 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ВАШИ РУКИ 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полной  БЕЗОПАСНОСТИ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70338" y="606490"/>
            <a:ext cx="8229600" cy="7969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Помните!!!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131731" y="4810772"/>
            <a:ext cx="75612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И будьте здоровы!!!</a:t>
            </a:r>
          </a:p>
        </p:txBody>
      </p:sp>
      <p:sp>
        <p:nvSpPr>
          <p:cNvPr id="29703" name="Содержимое 2"/>
          <p:cNvSpPr>
            <a:spLocks/>
          </p:cNvSpPr>
          <p:nvPr/>
        </p:nvSpPr>
        <p:spPr bwMode="auto">
          <a:xfrm>
            <a:off x="179388" y="1819534"/>
            <a:ext cx="89646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solidFill>
                  <a:srgbClr val="0000CC"/>
                </a:solidFill>
              </a:rPr>
              <a:t>Кишечные и вирусные респираторные инфекции –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i="1" dirty="0">
                <a:solidFill>
                  <a:srgbClr val="0000CC"/>
                </a:solidFill>
              </a:rPr>
              <a:t>это инфекции, которые можно предупредить, соблюдая правила гигиены!</a:t>
            </a:r>
          </a:p>
        </p:txBody>
      </p:sp>
      <p:pic>
        <p:nvPicPr>
          <p:cNvPr id="23558" name="Picture 11" descr="img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4248150"/>
            <a:ext cx="2533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-285750"/>
            <a:ext cx="8229600" cy="17145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00CC"/>
                </a:solidFill>
              </a:rPr>
              <a:t>Зачем мыть руки?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229600" cy="4286250"/>
          </a:xfrm>
        </p:spPr>
        <p:txBody>
          <a:bodyPr/>
          <a:lstStyle/>
          <a:p>
            <a:pPr algn="just" eaLnBrk="1" hangingPunct="1"/>
            <a:r>
              <a:rPr lang="ru-RU" b="1" dirty="0" smtClean="0">
                <a:solidFill>
                  <a:srgbClr val="C00000"/>
                </a:solidFill>
              </a:rPr>
              <a:t>на руках человека  от кончиков пальцев до локтей может находиться от 2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rgbClr val="C00000"/>
                </a:solidFill>
              </a:rPr>
              <a:t> до 140 </a:t>
            </a:r>
            <a:r>
              <a:rPr lang="ru-RU" b="1" dirty="0" err="1" smtClean="0">
                <a:solidFill>
                  <a:srgbClr val="C00000"/>
                </a:solidFill>
              </a:rPr>
              <a:t>млн</a:t>
            </a:r>
            <a:r>
              <a:rPr lang="ru-RU" b="1" dirty="0" smtClean="0">
                <a:solidFill>
                  <a:srgbClr val="C00000"/>
                </a:solidFill>
              </a:rPr>
              <a:t> бактерий!</a:t>
            </a:r>
          </a:p>
          <a:p>
            <a:pPr algn="just" eaLnBrk="1" hangingPunct="1">
              <a:buFontTx/>
              <a:buNone/>
            </a:pPr>
            <a:endParaRPr lang="ru-RU" sz="2000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	</a:t>
            </a:r>
            <a:r>
              <a:rPr lang="ru-RU" sz="2400" dirty="0" smtClean="0">
                <a:solidFill>
                  <a:srgbClr val="000099"/>
                </a:solidFill>
              </a:rPr>
              <a:t>среди них встречаются и довольно опасные, которые  могут вызывать болезни «грязных рук».</a:t>
            </a:r>
            <a:endParaRPr lang="ru-RU" sz="2000" dirty="0" smtClean="0">
              <a:solidFill>
                <a:srgbClr val="000099"/>
              </a:solidFill>
            </a:endParaRPr>
          </a:p>
          <a:p>
            <a:pPr algn="just" eaLnBrk="1" hangingPunct="1"/>
            <a:endParaRPr lang="ru-RU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sz="3600" dirty="0" smtClean="0">
              <a:solidFill>
                <a:srgbClr val="0000CC"/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25" y="4000500"/>
            <a:ext cx="3575050" cy="261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5" cstate="print"/>
          <a:srcRect l="4297" t="30225" r="42090" b="21436"/>
          <a:stretch>
            <a:fillRect/>
          </a:stretch>
        </p:blipFill>
        <p:spPr bwMode="auto">
          <a:xfrm>
            <a:off x="428625" y="4000500"/>
            <a:ext cx="3714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0825" y="214313"/>
            <a:ext cx="8713788" cy="12144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b="1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4071938"/>
            <a:ext cx="3643313" cy="2528887"/>
            <a:chOff x="113" y="1026"/>
            <a:chExt cx="2766" cy="2176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026"/>
              <a:ext cx="2767" cy="2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31" name="Text Box 4"/>
            <p:cNvSpPr txBox="1">
              <a:spLocks noChangeArrowheads="1"/>
            </p:cNvSpPr>
            <p:nvPr/>
          </p:nvSpPr>
          <p:spPr bwMode="auto">
            <a:xfrm>
              <a:off x="113" y="1026"/>
              <a:ext cx="2767" cy="2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Font typeface="Times New Roman" pitchFamily="18" charset="0"/>
                <a:buNone/>
              </a:pPr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3959225"/>
            <a:ext cx="3143250" cy="269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63" y="6215063"/>
            <a:ext cx="1655762" cy="36988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кольца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3625" y="6215063"/>
            <a:ext cx="1655763" cy="36988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 Black" pitchFamily="34" charset="0"/>
              </a:rPr>
              <a:t>браслет</a:t>
            </a:r>
          </a:p>
        </p:txBody>
      </p:sp>
      <p:pic>
        <p:nvPicPr>
          <p:cNvPr id="5127" name="Рисунок 8" descr="скачанные файлы (1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9863" y="285750"/>
            <a:ext cx="23383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0" descr="скачанные файлы (1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85750"/>
            <a:ext cx="2333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2500313" y="357188"/>
            <a:ext cx="40719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А под нашими  украшениями </a:t>
            </a:r>
            <a:r>
              <a:rPr lang="ru-RU" sz="2800" b="1">
                <a:solidFill>
                  <a:srgbClr val="C00000"/>
                </a:solidFill>
              </a:rPr>
              <a:t>(колечками, браслетами) </a:t>
            </a:r>
            <a:r>
              <a:rPr lang="ru-RU" sz="2800" b="1">
                <a:solidFill>
                  <a:srgbClr val="000099"/>
                </a:solidFill>
              </a:rPr>
              <a:t>может скапливаться количество микробов, равное населению Европы</a:t>
            </a:r>
            <a:endParaRPr lang="ru-RU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5"/>
          <p:cNvSpPr>
            <a:spLocks noGrp="1"/>
          </p:cNvSpPr>
          <p:nvPr>
            <p:ph type="body" idx="1"/>
          </p:nvPr>
        </p:nvSpPr>
        <p:spPr>
          <a:xfrm>
            <a:off x="1115471" y="-1008838"/>
            <a:ext cx="7215187" cy="2379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900" dirty="0" smtClean="0">
                <a:solidFill>
                  <a:srgbClr val="0000CC"/>
                </a:solidFill>
              </a:rPr>
              <a:t>Существует множество заболеваний, которых запросто можно избежать, если всего-навсего помыть руки: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52738"/>
            <a:ext cx="3352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10"/>
          <p:cNvSpPr>
            <a:spLocks noGrp="1"/>
          </p:cNvSpPr>
          <p:nvPr>
            <p:ph idx="1"/>
          </p:nvPr>
        </p:nvSpPr>
        <p:spPr>
          <a:xfrm>
            <a:off x="428625" y="1728440"/>
            <a:ext cx="5143500" cy="47723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Кишечные инфекции</a:t>
            </a: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Воздушно-капельные заболевания (ОРИ, грипп)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Глисты (паразитарные болезни)</a:t>
            </a:r>
          </a:p>
          <a:p>
            <a:pPr algn="ctr"/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Чесотка (заразные кожные)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706" y="245555"/>
            <a:ext cx="4929222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Симптомы кишечных инфекций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293" y="1845487"/>
            <a:ext cx="8643998" cy="32575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Повышение температуры тела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ru-RU" b="1" dirty="0" err="1" smtClean="0">
                <a:solidFill>
                  <a:srgbClr val="C00000"/>
                </a:solidFill>
              </a:rPr>
              <a:t>лабость</a:t>
            </a:r>
            <a:r>
              <a:rPr lang="ru-RU" b="1" dirty="0" smtClean="0">
                <a:solidFill>
                  <a:srgbClr val="C00000"/>
                </a:solidFill>
              </a:rPr>
              <a:t>, вялость, головная боль, общее недомогание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Боли в животе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Отсутствие аппетита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Тошнота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Рвота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Жидкий и частый стул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ТОМА\Downloads\Mother_Child_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82" y="285728"/>
            <a:ext cx="2925760" cy="2000264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457" y="3983525"/>
            <a:ext cx="3893545" cy="25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888" y="4928002"/>
            <a:ext cx="3621386" cy="1754326"/>
          </a:xfrm>
          <a:prstGeom prst="rect">
            <a:avLst/>
          </a:prstGeom>
          <a:solidFill>
            <a:srgbClr val="ABFF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Когда ты болеешь особенно важно вымыть руки после посещения туалета, соблюдать правила личной гигиены, чтобы не заразить окружающих людей!!!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 l="8272" t="13867" r="13763" b="13867"/>
          <a:stretch>
            <a:fillRect/>
          </a:stretch>
        </p:blipFill>
        <p:spPr bwMode="auto">
          <a:xfrm>
            <a:off x="5929313" y="142875"/>
            <a:ext cx="3071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 cstate="print"/>
          <a:srcRect l="23097" t="13867" r="11017" b="15820"/>
          <a:stretch>
            <a:fillRect/>
          </a:stretch>
        </p:blipFill>
        <p:spPr bwMode="auto">
          <a:xfrm>
            <a:off x="250825" y="115888"/>
            <a:ext cx="31067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715016"/>
            <a:ext cx="90011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Поэтому даже самые привычные </a:t>
            </a:r>
          </a:p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вещи могут быть опасными…</a:t>
            </a:r>
          </a:p>
        </p:txBody>
      </p:sp>
      <p:pic>
        <p:nvPicPr>
          <p:cNvPr id="7173" name="Рисунок 7" descr="скачанные файлы (6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357563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286000"/>
            <a:ext cx="2376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9" descr="скачанные файлы (7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1500188"/>
            <a:ext cx="30003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8" cstate="print"/>
          <a:srcRect l="17056" t="19727" r="31332" b="13867"/>
          <a:stretch>
            <a:fillRect/>
          </a:stretch>
        </p:blipFill>
        <p:spPr bwMode="auto">
          <a:xfrm>
            <a:off x="3214688" y="3643313"/>
            <a:ext cx="3071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3238"/>
            <a:ext cx="8496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Ответ: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любое время года.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8" y="2565400"/>
            <a:ext cx="59039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</a:rPr>
              <a:t>В теплое время года человек чаще может заболеть бактериальной инфекцией, т.к. бактерии любят теплую температуру окружающей среды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7063" y="4797425"/>
            <a:ext cx="59769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холодное время года человек чаще может заболеть  вирусной инфекцией. Вирусы хорошо сохраняются во внешней среде при низких температурах.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6557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Вопрос: в какое время года человек чаще может заболеть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кишечной инфекцией?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http://s.picsfab.com/static/contents/images/c/b/b/feeb1bbd4bef911e38056eff575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2721423" cy="1840007"/>
          </a:xfrm>
          <a:prstGeom prst="rightArrowCallout">
            <a:avLst>
              <a:gd name="adj1" fmla="val 33283"/>
              <a:gd name="adj2" fmla="val 25000"/>
              <a:gd name="adj3" fmla="val 21894"/>
              <a:gd name="adj4" fmla="val 64977"/>
            </a:avLst>
          </a:prstGeom>
          <a:noFill/>
          <a:ln w="50800">
            <a:solidFill>
              <a:srgbClr val="FFFF00"/>
            </a:solidFill>
          </a:ln>
        </p:spPr>
      </p:pic>
      <p:pic>
        <p:nvPicPr>
          <p:cNvPr id="5124" name="Picture 4" descr="http://oren1.ru/images/photos/medium/article1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97152"/>
            <a:ext cx="2639616" cy="1781741"/>
          </a:xfrm>
          <a:prstGeom prst="rightArrowCallout">
            <a:avLst>
              <a:gd name="adj1" fmla="val 35692"/>
              <a:gd name="adj2" fmla="val 25000"/>
              <a:gd name="adj3" fmla="val 20723"/>
              <a:gd name="adj4" fmla="val 64977"/>
            </a:avLst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200" name="Picture 10" descr="orkut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692150"/>
            <a:ext cx="1657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296988"/>
          </a:xfrm>
        </p:spPr>
        <p:txBody>
          <a:bodyPr/>
          <a:lstStyle/>
          <a:p>
            <a:r>
              <a:rPr lang="ru-RU" sz="2800" b="1" smtClean="0">
                <a:solidFill>
                  <a:srgbClr val="0000CC"/>
                </a:solidFill>
              </a:rPr>
              <a:t>Летом в условиях теплых температур окружающей среды бактерии начинают размножаться с очень большой скоростью</a:t>
            </a:r>
            <a:endParaRPr lang="ru-RU" sz="2800" b="1" smtClean="0"/>
          </a:p>
        </p:txBody>
      </p:sp>
      <p:pic>
        <p:nvPicPr>
          <p:cNvPr id="9219" name="Рисунок 3" descr="http://cs317229.vk.me/v317229928/5a7d/MFuavHX9kbo.jpg"/>
          <p:cNvPicPr>
            <a:picLocks noChangeAspect="1" noChangeArrowheads="1"/>
          </p:cNvPicPr>
          <p:nvPr/>
        </p:nvPicPr>
        <p:blipFill>
          <a:blip r:embed="rId3" cstate="print"/>
          <a:srcRect b="26274"/>
          <a:stretch>
            <a:fillRect/>
          </a:stretch>
        </p:blipFill>
        <p:spPr bwMode="auto">
          <a:xfrm>
            <a:off x="1547813" y="1989138"/>
            <a:ext cx="557847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6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5|1.3|2.5|1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1439</Words>
  <Application>Microsoft Office PowerPoint</Application>
  <PresentationFormat>Экран (4:3)</PresentationFormat>
  <Paragraphs>165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Зачем мыть руки?</vt:lpstr>
      <vt:lpstr>Презентация PowerPoint</vt:lpstr>
      <vt:lpstr>Презентация PowerPoint</vt:lpstr>
      <vt:lpstr>Симптомы кишечных инфекций</vt:lpstr>
      <vt:lpstr>Презентация PowerPoint</vt:lpstr>
      <vt:lpstr>Вопрос: в какое время года человек чаще может заболеть  кишечной инфекцией?</vt:lpstr>
      <vt:lpstr>Летом в условиях теплых температур окружающей среды бактерии начинают размножаться с очень большой скоростью</vt:lpstr>
      <vt:lpstr>В холодное время года можно заболеть вирусной кишечной и воздушно-капельной инфекцией</vt:lpstr>
      <vt:lpstr>Как же происходит распространение инфекции? 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следует мыть руки?</vt:lpstr>
      <vt:lpstr>Вопрос. Можно ли качественно вымыть руки без мыла?</vt:lpstr>
      <vt:lpstr>Вопрос. За какое минимальное время можно хорошо вымыть руки?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Помните!!!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Голотик Дмитрий Михайлович</cp:lastModifiedBy>
  <cp:revision>88</cp:revision>
  <dcterms:created xsi:type="dcterms:W3CDTF">2016-11-18T14:12:19Z</dcterms:created>
  <dcterms:modified xsi:type="dcterms:W3CDTF">2020-01-08T09:36:54Z</dcterms:modified>
</cp:coreProperties>
</file>